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5143500" cx="9144000"/>
  <p:notesSz cx="6858000" cy="9144000"/>
  <p:embeddedFontLst>
    <p:embeddedFont>
      <p:font typeface="Ubuntu"/>
      <p:regular r:id="rId130"/>
      <p:bold r:id="rId131"/>
      <p:italic r:id="rId132"/>
      <p:boldItalic r:id="rId133"/>
    </p:embeddedFont>
    <p:embeddedFont>
      <p:font typeface="Roboto"/>
      <p:regular r:id="rId134"/>
      <p:bold r:id="rId135"/>
      <p:italic r:id="rId136"/>
      <p:boldItalic r:id="rId137"/>
    </p:embeddedFont>
    <p:embeddedFont>
      <p:font typeface="Oswald"/>
      <p:regular r:id="rId138"/>
      <p:bold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Oswald-bold.fntdata"/><Relationship Id="rId138" Type="http://schemas.openxmlformats.org/officeDocument/2006/relationships/font" Target="fonts/Oswald-regular.fntdata"/><Relationship Id="rId137" Type="http://schemas.openxmlformats.org/officeDocument/2006/relationships/font" Target="fonts/Roboto-boldItalic.fntdata"/><Relationship Id="rId132" Type="http://schemas.openxmlformats.org/officeDocument/2006/relationships/font" Target="fonts/Ubuntu-italic.fntdata"/><Relationship Id="rId131" Type="http://schemas.openxmlformats.org/officeDocument/2006/relationships/font" Target="fonts/Ubuntu-bold.fntdata"/><Relationship Id="rId130" Type="http://schemas.openxmlformats.org/officeDocument/2006/relationships/font" Target="fonts/Ubuntu-regular.fntdata"/><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font" Target="fonts/Ubuntu-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f6d20099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f6d20099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30c327ba3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30c327ba3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730c327ba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30c327ba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7310ae9fa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7310ae9fa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310ae9fa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310ae9fa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7310ae9fa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310ae9fa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7310ae9fa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310ae9fa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730c327b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730c327b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7310ae9fa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7310ae9fa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7310ae9fa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310ae9fa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7310ae9fa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7310ae9fa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f6d20099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f6d20099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7310ae9fa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310ae9fa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30c327ba3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730c327ba3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730c327ba3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730c327ba3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730c327b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30c327b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730c327b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30c327b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730c327b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730c327b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730c327b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730c327b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730c327ba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730c327ba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30c327b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30c327b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30c327b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730c327b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f6d20099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f6d20099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730c327ba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730c327ba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730c327b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730c327b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730c327b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730c327b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30c327ba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30c327ba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af6d2009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af6d2009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6d20099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6d20099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f6d20099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f6d20099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6d20099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6d20099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6d20099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6d20099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6d20099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6d20099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f6d20099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f6d20099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f6d20099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f6d20099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310ae9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310ae9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f6d20099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f6d20099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f6d20099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f6d20099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f6d20099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f6d20099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f6d20099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f6d20099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f6d200999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f6d200999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f6d20099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f6d20099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f6d20099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f6d20099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f6d200999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f6d200999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f6d20099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f6d20099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310ae9fa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310ae9fa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310ae9f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310ae9f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37e0a151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37e0a151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37e0a15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37e0a151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37e0a15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37e0a15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3958070b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3958070b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3958070b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3958070b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3958070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3958070b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37e0a151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37e0a151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37e0a151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37e0a151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37e0a151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37e0a151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37e0a151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37e0a151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310ae9f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310ae9f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37e0a151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37e0a151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37e0a15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37e0a15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37e0a151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37e0a151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37e0a151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37e0a15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37e0a15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37e0a15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37e0a15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37e0a15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37e0a151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037e0a151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37e0a151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37e0a151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37e0a151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37e0a151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37e0a151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37e0a151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310ae9fa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310ae9fa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37e0a15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37e0a1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f6d200999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f6d200999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f6d20099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f6d20099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f6d200999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f6d20099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f6d20099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f6d20099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f6d20099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f6d20099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f6d200999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f6d200999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77d84f4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77d84f4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77d84f4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77d84f4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77d84f41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77d84f4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310ae9f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310ae9f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77d84f4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77d84f4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77d84f41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77d84f41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77d84f4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77d84f4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f6d20099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f6d20099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7310ae9f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310ae9f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7310ae9fa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310ae9fa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310ae9fa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310ae9fa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7310ae9fa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310ae9fa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310ae9fa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310ae9fa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30c327ba3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30c327ba3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310ae9f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310ae9f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730c327ba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730c327ba3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730c327ba3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30c327ba3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730c327ba3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30c327ba3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30c327ba3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30c327ba3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730c327ba3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30c327ba3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730c327ba3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30c327ba3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30c327ba3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30c327ba3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30c327ba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30c327ba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730c327ba3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30c327ba3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30c327ba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30c327ba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f6d20099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f6d20099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730c327ba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730c327ba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730c327ba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30c327ba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730c327ba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30c327ba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730c327ba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30c327ba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730c327ba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30c327ba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730c327ba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30c327ba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30c327ba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30c327ba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730c327ba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730c327ba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30c327ba3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30c327ba3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730c327ba3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730c327ba3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f6d20099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f6d20099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730c327ba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30c327ba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30c327ba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30c327ba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730c327ba3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30c327ba3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730c327ba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730c327ba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730c327ba3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30c327ba3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730c327ba3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730c327ba3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730c327ba3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730c327ba3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730c327ba3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30c327ba3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730c327ba3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730c327ba3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730c327ba3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30c327ba3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0" y="-25"/>
            <a:ext cx="9144000" cy="5143500"/>
          </a:xfrm>
          <a:prstGeom prst="rect">
            <a:avLst/>
          </a:prstGeom>
          <a:solidFill>
            <a:srgbClr val="FFE599"/>
          </a:solidFill>
        </p:spPr>
        <p:txBody>
          <a:bodyPr anchorCtr="0" anchor="ctr" bIns="91425" lIns="91425" spcFirstLastPara="1" rIns="91425" wrap="square" tIns="91425">
            <a:noAutofit/>
          </a:bodyPr>
          <a:lstStyle>
            <a:lvl1pPr lvl="0" algn="ctr">
              <a:spcBef>
                <a:spcPts val="0"/>
              </a:spcBef>
              <a:spcAft>
                <a:spcPts val="0"/>
              </a:spcAft>
              <a:buSzPts val="5200"/>
              <a:buFont typeface="Oswald"/>
              <a:buNone/>
              <a:defRPr sz="5200">
                <a:latin typeface="Oswald"/>
                <a:ea typeface="Oswald"/>
                <a:cs typeface="Oswald"/>
                <a:sym typeface="Oswald"/>
              </a:defRPr>
            </a:lvl1pPr>
            <a:lvl2pPr lvl="1" algn="ctr">
              <a:spcBef>
                <a:spcPts val="0"/>
              </a:spcBef>
              <a:spcAft>
                <a:spcPts val="0"/>
              </a:spcAft>
              <a:buSzPts val="5200"/>
              <a:buFont typeface="Oswald"/>
              <a:buNone/>
              <a:defRPr sz="5200">
                <a:latin typeface="Oswald"/>
                <a:ea typeface="Oswald"/>
                <a:cs typeface="Oswald"/>
                <a:sym typeface="Oswald"/>
              </a:defRPr>
            </a:lvl2pPr>
            <a:lvl3pPr lvl="2" algn="ctr">
              <a:spcBef>
                <a:spcPts val="0"/>
              </a:spcBef>
              <a:spcAft>
                <a:spcPts val="0"/>
              </a:spcAft>
              <a:buSzPts val="5200"/>
              <a:buFont typeface="Oswald"/>
              <a:buNone/>
              <a:defRPr sz="5200">
                <a:latin typeface="Oswald"/>
                <a:ea typeface="Oswald"/>
                <a:cs typeface="Oswald"/>
                <a:sym typeface="Oswald"/>
              </a:defRPr>
            </a:lvl3pPr>
            <a:lvl4pPr lvl="3" algn="ctr">
              <a:spcBef>
                <a:spcPts val="0"/>
              </a:spcBef>
              <a:spcAft>
                <a:spcPts val="0"/>
              </a:spcAft>
              <a:buSzPts val="5200"/>
              <a:buFont typeface="Oswald"/>
              <a:buNone/>
              <a:defRPr sz="5200">
                <a:latin typeface="Oswald"/>
                <a:ea typeface="Oswald"/>
                <a:cs typeface="Oswald"/>
                <a:sym typeface="Oswald"/>
              </a:defRPr>
            </a:lvl4pPr>
            <a:lvl5pPr lvl="4" algn="ctr">
              <a:spcBef>
                <a:spcPts val="0"/>
              </a:spcBef>
              <a:spcAft>
                <a:spcPts val="0"/>
              </a:spcAft>
              <a:buSzPts val="5200"/>
              <a:buFont typeface="Oswald"/>
              <a:buNone/>
              <a:defRPr sz="5200">
                <a:latin typeface="Oswald"/>
                <a:ea typeface="Oswald"/>
                <a:cs typeface="Oswald"/>
                <a:sym typeface="Oswald"/>
              </a:defRPr>
            </a:lvl5pPr>
            <a:lvl6pPr lvl="5" algn="ctr">
              <a:spcBef>
                <a:spcPts val="0"/>
              </a:spcBef>
              <a:spcAft>
                <a:spcPts val="0"/>
              </a:spcAft>
              <a:buSzPts val="5200"/>
              <a:buFont typeface="Oswald"/>
              <a:buNone/>
              <a:defRPr sz="5200">
                <a:latin typeface="Oswald"/>
                <a:ea typeface="Oswald"/>
                <a:cs typeface="Oswald"/>
                <a:sym typeface="Oswald"/>
              </a:defRPr>
            </a:lvl6pPr>
            <a:lvl7pPr lvl="6" algn="ctr">
              <a:spcBef>
                <a:spcPts val="0"/>
              </a:spcBef>
              <a:spcAft>
                <a:spcPts val="0"/>
              </a:spcAft>
              <a:buSzPts val="5200"/>
              <a:buFont typeface="Oswald"/>
              <a:buNone/>
              <a:defRPr sz="5200">
                <a:latin typeface="Oswald"/>
                <a:ea typeface="Oswald"/>
                <a:cs typeface="Oswald"/>
                <a:sym typeface="Oswald"/>
              </a:defRPr>
            </a:lvl7pPr>
            <a:lvl8pPr lvl="7" algn="ctr">
              <a:spcBef>
                <a:spcPts val="0"/>
              </a:spcBef>
              <a:spcAft>
                <a:spcPts val="0"/>
              </a:spcAft>
              <a:buSzPts val="5200"/>
              <a:buFont typeface="Oswald"/>
              <a:buNone/>
              <a:defRPr sz="5200">
                <a:latin typeface="Oswald"/>
                <a:ea typeface="Oswald"/>
                <a:cs typeface="Oswald"/>
                <a:sym typeface="Oswald"/>
              </a:defRPr>
            </a:lvl8pPr>
            <a:lvl9pPr lvl="8" algn="ctr">
              <a:spcBef>
                <a:spcPts val="0"/>
              </a:spcBef>
              <a:spcAft>
                <a:spcPts val="0"/>
              </a:spcAft>
              <a:buSzPts val="5200"/>
              <a:buFont typeface="Oswald"/>
              <a:buNone/>
              <a:defRPr sz="5200">
                <a:latin typeface="Oswald"/>
                <a:ea typeface="Oswald"/>
                <a:cs typeface="Oswald"/>
                <a:sym typeface="Oswald"/>
              </a:defRPr>
            </a:lvl9pPr>
          </a:lstStyle>
          <a:p/>
        </p:txBody>
      </p:sp>
      <p:sp>
        <p:nvSpPr>
          <p:cNvPr id="11" name="Google Shape;11;p2"/>
          <p:cNvSpPr txBox="1"/>
          <p:nvPr>
            <p:ph idx="1" type="subTitle"/>
          </p:nvPr>
        </p:nvSpPr>
        <p:spPr>
          <a:xfrm>
            <a:off x="311700" y="4205725"/>
            <a:ext cx="8520600" cy="669600"/>
          </a:xfrm>
          <a:prstGeom prst="rect">
            <a:avLst/>
          </a:prstGeom>
          <a:solidFill>
            <a:srgbClr val="FFD966"/>
          </a:solidFill>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1pPr>
            <a:lvl2pPr lvl="1"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2pPr>
            <a:lvl3pPr lvl="2"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3pPr>
            <a:lvl4pPr lvl="3"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4pPr>
            <a:lvl5pPr lvl="4"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5pPr>
            <a:lvl6pPr lvl="5"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6pPr>
            <a:lvl7pPr lvl="6"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7pPr>
            <a:lvl8pPr lvl="7"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8pPr>
            <a:lvl9pPr lvl="8" algn="ctr">
              <a:lnSpc>
                <a:spcPct val="100000"/>
              </a:lnSpc>
              <a:spcBef>
                <a:spcPts val="0"/>
              </a:spcBef>
              <a:spcAft>
                <a:spcPts val="0"/>
              </a:spcAft>
              <a:buClr>
                <a:srgbClr val="000000"/>
              </a:buClr>
              <a:buSzPts val="2800"/>
              <a:buFont typeface="Oswald"/>
              <a:buNone/>
              <a:defRPr sz="2800">
                <a:solidFill>
                  <a:srgbClr val="000000"/>
                </a:solidFill>
                <a:latin typeface="Oswald"/>
                <a:ea typeface="Oswald"/>
                <a:cs typeface="Oswald"/>
                <a:sym typeface="Oswald"/>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0" y="0"/>
            <a:ext cx="9144000" cy="5143500"/>
          </a:xfrm>
          <a:prstGeom prst="rect">
            <a:avLst/>
          </a:prstGeom>
          <a:solidFill>
            <a:srgbClr val="FFE599"/>
          </a:solidFill>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rgbClr val="000000"/>
              </a:buClr>
              <a:buSzPts val="2400"/>
              <a:buFont typeface="Oswald"/>
              <a:buChar char="●"/>
              <a:defRPr sz="2400">
                <a:solidFill>
                  <a:srgbClr val="000000"/>
                </a:solidFill>
                <a:latin typeface="Oswald"/>
                <a:ea typeface="Oswald"/>
                <a:cs typeface="Oswald"/>
                <a:sym typeface="Oswald"/>
              </a:defRPr>
            </a:lvl1pPr>
            <a:lvl2pPr indent="-355600" lvl="1" marL="9144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2pPr>
            <a:lvl3pPr indent="-355600" lvl="2" marL="13716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3pPr>
            <a:lvl4pPr indent="-355600" lvl="3" marL="18288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4pPr>
            <a:lvl5pPr indent="-355600" lvl="4" marL="22860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5pPr>
            <a:lvl6pPr indent="-355600" lvl="5" marL="27432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6pPr>
            <a:lvl7pPr indent="-355600" lvl="6" marL="32004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7pPr>
            <a:lvl8pPr indent="-355600" lvl="7" marL="3657600">
              <a:spcBef>
                <a:spcPts val="1600"/>
              </a:spcBef>
              <a:spcAft>
                <a:spcPts val="0"/>
              </a:spcAft>
              <a:buClr>
                <a:srgbClr val="000000"/>
              </a:buClr>
              <a:buSzPts val="2000"/>
              <a:buFont typeface="Oswald"/>
              <a:buChar char="○"/>
              <a:defRPr sz="2000">
                <a:solidFill>
                  <a:srgbClr val="000000"/>
                </a:solidFill>
                <a:latin typeface="Oswald"/>
                <a:ea typeface="Oswald"/>
                <a:cs typeface="Oswald"/>
                <a:sym typeface="Oswald"/>
              </a:defRPr>
            </a:lvl8pPr>
            <a:lvl9pPr indent="-355600" lvl="8" marL="4114800">
              <a:spcBef>
                <a:spcPts val="1600"/>
              </a:spcBef>
              <a:spcAft>
                <a:spcPts val="1600"/>
              </a:spcAft>
              <a:buClr>
                <a:srgbClr val="000000"/>
              </a:buClr>
              <a:buSzPts val="2000"/>
              <a:buFont typeface="Oswald"/>
              <a:buChar char="■"/>
              <a:defRPr sz="2000">
                <a:solidFill>
                  <a:srgbClr val="000000"/>
                </a:solidFill>
                <a:latin typeface="Oswald"/>
                <a:ea typeface="Oswald"/>
                <a:cs typeface="Oswald"/>
                <a:sym typeface="Oswald"/>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141225" y="847675"/>
            <a:ext cx="4342500" cy="42957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Clr>
                <a:srgbClr val="000000"/>
              </a:buClr>
              <a:buSzPts val="2000"/>
              <a:buChar char="●"/>
              <a:defRPr sz="2000">
                <a:solidFill>
                  <a:srgbClr val="000000"/>
                </a:solidFill>
              </a:defRPr>
            </a:lvl1pPr>
            <a:lvl2pPr indent="-342900" lvl="1" marL="914400">
              <a:spcBef>
                <a:spcPts val="1600"/>
              </a:spcBef>
              <a:spcAft>
                <a:spcPts val="0"/>
              </a:spcAft>
              <a:buClr>
                <a:srgbClr val="000000"/>
              </a:buClr>
              <a:buSzPts val="1800"/>
              <a:buChar char="○"/>
              <a:defRPr sz="1800">
                <a:solidFill>
                  <a:srgbClr val="000000"/>
                </a:solidFill>
              </a:defRPr>
            </a:lvl2pPr>
            <a:lvl3pPr indent="-342900" lvl="2" marL="1371600">
              <a:spcBef>
                <a:spcPts val="1600"/>
              </a:spcBef>
              <a:spcAft>
                <a:spcPts val="0"/>
              </a:spcAft>
              <a:buClr>
                <a:srgbClr val="000000"/>
              </a:buClr>
              <a:buSzPts val="1800"/>
              <a:buChar char="■"/>
              <a:defRPr sz="1800">
                <a:solidFill>
                  <a:srgbClr val="000000"/>
                </a:solidFill>
              </a:defRPr>
            </a:lvl3pPr>
            <a:lvl4pPr indent="-342900" lvl="3" marL="1828800">
              <a:spcBef>
                <a:spcPts val="1600"/>
              </a:spcBef>
              <a:spcAft>
                <a:spcPts val="0"/>
              </a:spcAft>
              <a:buClr>
                <a:srgbClr val="000000"/>
              </a:buClr>
              <a:buSzPts val="1800"/>
              <a:buChar char="●"/>
              <a:defRPr sz="1800">
                <a:solidFill>
                  <a:srgbClr val="000000"/>
                </a:solidFill>
              </a:defRPr>
            </a:lvl4pPr>
            <a:lvl5pPr indent="-342900" lvl="4" marL="2286000">
              <a:spcBef>
                <a:spcPts val="1600"/>
              </a:spcBef>
              <a:spcAft>
                <a:spcPts val="0"/>
              </a:spcAft>
              <a:buClr>
                <a:srgbClr val="000000"/>
              </a:buClr>
              <a:buSzPts val="1800"/>
              <a:buChar char="○"/>
              <a:defRPr sz="1800">
                <a:solidFill>
                  <a:srgbClr val="000000"/>
                </a:solidFill>
              </a:defRPr>
            </a:lvl5pPr>
            <a:lvl6pPr indent="-342900" lvl="5" marL="2743200">
              <a:spcBef>
                <a:spcPts val="1600"/>
              </a:spcBef>
              <a:spcAft>
                <a:spcPts val="0"/>
              </a:spcAft>
              <a:buClr>
                <a:srgbClr val="000000"/>
              </a:buClr>
              <a:buSzPts val="1800"/>
              <a:buChar char="■"/>
              <a:defRPr sz="1800">
                <a:solidFill>
                  <a:srgbClr val="000000"/>
                </a:solidFill>
              </a:defRPr>
            </a:lvl6pPr>
            <a:lvl7pPr indent="-342900" lvl="6" marL="3200400">
              <a:spcBef>
                <a:spcPts val="1600"/>
              </a:spcBef>
              <a:spcAft>
                <a:spcPts val="0"/>
              </a:spcAft>
              <a:buClr>
                <a:srgbClr val="000000"/>
              </a:buClr>
              <a:buSzPts val="1800"/>
              <a:buChar char="●"/>
              <a:defRPr sz="1800">
                <a:solidFill>
                  <a:srgbClr val="000000"/>
                </a:solidFill>
              </a:defRPr>
            </a:lvl7pPr>
            <a:lvl8pPr indent="-342900" lvl="7" marL="3657600">
              <a:spcBef>
                <a:spcPts val="1600"/>
              </a:spcBef>
              <a:spcAft>
                <a:spcPts val="0"/>
              </a:spcAft>
              <a:buClr>
                <a:srgbClr val="000000"/>
              </a:buClr>
              <a:buSzPts val="1800"/>
              <a:buChar char="○"/>
              <a:defRPr sz="1800">
                <a:solidFill>
                  <a:srgbClr val="000000"/>
                </a:solidFill>
              </a:defRPr>
            </a:lvl8pPr>
            <a:lvl9pPr indent="-342900" lvl="8" marL="4114800">
              <a:spcBef>
                <a:spcPts val="1600"/>
              </a:spcBef>
              <a:spcAft>
                <a:spcPts val="1600"/>
              </a:spcAft>
              <a:buClr>
                <a:srgbClr val="000000"/>
              </a:buClr>
              <a:buSzPts val="1800"/>
              <a:buChar char="■"/>
              <a:defRPr sz="1800">
                <a:solidFill>
                  <a:srgbClr val="000000"/>
                </a:solidFill>
              </a:defRPr>
            </a:lvl9pPr>
          </a:lstStyle>
          <a:p/>
        </p:txBody>
      </p:sp>
      <p:sp>
        <p:nvSpPr>
          <p:cNvPr id="23" name="Google Shape;23;p5"/>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Clr>
                <a:srgbClr val="000000"/>
              </a:buClr>
              <a:buSzPts val="2000"/>
              <a:buChar char="●"/>
              <a:defRPr sz="2000">
                <a:solidFill>
                  <a:srgbClr val="000000"/>
                </a:solidFill>
              </a:defRPr>
            </a:lvl1pPr>
            <a:lvl2pPr indent="-342900" lvl="1" marL="914400">
              <a:spcBef>
                <a:spcPts val="1600"/>
              </a:spcBef>
              <a:spcAft>
                <a:spcPts val="0"/>
              </a:spcAft>
              <a:buClr>
                <a:srgbClr val="000000"/>
              </a:buClr>
              <a:buSzPts val="1800"/>
              <a:buChar char="○"/>
              <a:defRPr sz="1800">
                <a:solidFill>
                  <a:srgbClr val="000000"/>
                </a:solidFill>
              </a:defRPr>
            </a:lvl2pPr>
            <a:lvl3pPr indent="-342900" lvl="2" marL="1371600">
              <a:spcBef>
                <a:spcPts val="1600"/>
              </a:spcBef>
              <a:spcAft>
                <a:spcPts val="0"/>
              </a:spcAft>
              <a:buClr>
                <a:srgbClr val="000000"/>
              </a:buClr>
              <a:buSzPts val="1800"/>
              <a:buChar char="■"/>
              <a:defRPr sz="1800">
                <a:solidFill>
                  <a:srgbClr val="000000"/>
                </a:solidFill>
              </a:defRPr>
            </a:lvl3pPr>
            <a:lvl4pPr indent="-342900" lvl="3" marL="1828800">
              <a:spcBef>
                <a:spcPts val="1600"/>
              </a:spcBef>
              <a:spcAft>
                <a:spcPts val="0"/>
              </a:spcAft>
              <a:buClr>
                <a:srgbClr val="000000"/>
              </a:buClr>
              <a:buSzPts val="1800"/>
              <a:buChar char="●"/>
              <a:defRPr sz="1800">
                <a:solidFill>
                  <a:srgbClr val="000000"/>
                </a:solidFill>
              </a:defRPr>
            </a:lvl4pPr>
            <a:lvl5pPr indent="-342900" lvl="4" marL="2286000">
              <a:spcBef>
                <a:spcPts val="1600"/>
              </a:spcBef>
              <a:spcAft>
                <a:spcPts val="0"/>
              </a:spcAft>
              <a:buClr>
                <a:srgbClr val="000000"/>
              </a:buClr>
              <a:buSzPts val="1800"/>
              <a:buChar char="○"/>
              <a:defRPr sz="1800">
                <a:solidFill>
                  <a:srgbClr val="000000"/>
                </a:solidFill>
              </a:defRPr>
            </a:lvl5pPr>
            <a:lvl6pPr indent="-342900" lvl="5" marL="2743200">
              <a:spcBef>
                <a:spcPts val="1600"/>
              </a:spcBef>
              <a:spcAft>
                <a:spcPts val="0"/>
              </a:spcAft>
              <a:buClr>
                <a:srgbClr val="000000"/>
              </a:buClr>
              <a:buSzPts val="1800"/>
              <a:buChar char="■"/>
              <a:defRPr sz="1800">
                <a:solidFill>
                  <a:srgbClr val="000000"/>
                </a:solidFill>
              </a:defRPr>
            </a:lvl6pPr>
            <a:lvl7pPr indent="-342900" lvl="6" marL="3200400">
              <a:spcBef>
                <a:spcPts val="1600"/>
              </a:spcBef>
              <a:spcAft>
                <a:spcPts val="0"/>
              </a:spcAft>
              <a:buClr>
                <a:srgbClr val="000000"/>
              </a:buClr>
              <a:buSzPts val="1800"/>
              <a:buChar char="●"/>
              <a:defRPr sz="1800">
                <a:solidFill>
                  <a:srgbClr val="000000"/>
                </a:solidFill>
              </a:defRPr>
            </a:lvl7pPr>
            <a:lvl8pPr indent="-342900" lvl="7" marL="3657600">
              <a:spcBef>
                <a:spcPts val="1600"/>
              </a:spcBef>
              <a:spcAft>
                <a:spcPts val="0"/>
              </a:spcAft>
              <a:buClr>
                <a:srgbClr val="000000"/>
              </a:buClr>
              <a:buSzPts val="1800"/>
              <a:buChar char="○"/>
              <a:defRPr sz="1800">
                <a:solidFill>
                  <a:srgbClr val="000000"/>
                </a:solidFill>
              </a:defRPr>
            </a:lvl8pPr>
            <a:lvl9pPr indent="-342900" lvl="8" marL="4114800">
              <a:spcBef>
                <a:spcPts val="1600"/>
              </a:spcBef>
              <a:spcAft>
                <a:spcPts val="1600"/>
              </a:spcAft>
              <a:buClr>
                <a:srgbClr val="000000"/>
              </a:buClr>
              <a:buSzPts val="1800"/>
              <a:buChar char="■"/>
              <a:defRPr sz="1800">
                <a:solidFill>
                  <a:srgbClr val="000000"/>
                </a:solidFill>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2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1225" y="140225"/>
            <a:ext cx="8880000" cy="572700"/>
          </a:xfrm>
          <a:prstGeom prst="rect">
            <a:avLst/>
          </a:prstGeom>
          <a:solidFill>
            <a:srgbClr val="FFE599"/>
          </a:solidFill>
          <a:ln>
            <a:noFill/>
          </a:ln>
        </p:spPr>
        <p:txBody>
          <a:bodyPr anchorCtr="0" anchor="ctr" bIns="91425" lIns="91425" spcFirstLastPara="1" rIns="91425" wrap="square" tIns="91425">
            <a:noAutofit/>
          </a:bodyPr>
          <a:lstStyle>
            <a:lvl1pPr lvl="0">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1pPr>
            <a:lvl2pPr lvl="1">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2pPr>
            <a:lvl3pPr lvl="2">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3pPr>
            <a:lvl4pPr lvl="3">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4pPr>
            <a:lvl5pPr lvl="4">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5pPr>
            <a:lvl6pPr lvl="5">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6pPr>
            <a:lvl7pPr lvl="6">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7pPr>
            <a:lvl8pPr lvl="7">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8pPr>
            <a:lvl9pPr lvl="8">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917925"/>
            <a:ext cx="8832300" cy="4225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hyperlink" Target="https://console.cloud.google.com/" TargetMode="External"/><Relationship Id="rId4"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32.png"/><Relationship Id="rId4" Type="http://schemas.openxmlformats.org/officeDocument/2006/relationships/image" Target="../media/image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5.pn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43.png"/><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4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hyperlink" Target="https://console.firebase.google.co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console.firebase.google.com/" TargetMode="External"/><Relationship Id="rId4" Type="http://schemas.openxmlformats.org/officeDocument/2006/relationships/hyperlink" Target="https://firebase.google.com/docs/firestore/quickstart"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console.firebase.google.com/u/0/" TargetMode="External"/><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console.firebase.google.com/u/0/" TargetMode="External"/><Relationship Id="rId4" Type="http://schemas.openxmlformats.org/officeDocument/2006/relationships/image" Target="../media/image47.png"/><Relationship Id="rId5"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nodejs.org/en/"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hyperlink" Target="https://firebase.google.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5"/>
            <a:ext cx="9144000" cy="5143500"/>
          </a:xfrm>
          <a:prstGeom prst="rect">
            <a:avLst/>
          </a:prstGeom>
        </p:spPr>
        <p:txBody>
          <a:bodyPr anchorCtr="0" anchor="ctr" bIns="91425" lIns="91425" spcFirstLastPara="1" rIns="91425" wrap="square" tIns="91425">
            <a:noAutofit/>
          </a:bodyPr>
          <a:lstStyle/>
          <a:p>
            <a:pPr indent="457200" lvl="0" marL="1371600" rtl="0" algn="ctr">
              <a:spcBef>
                <a:spcPts val="0"/>
              </a:spcBef>
              <a:spcAft>
                <a:spcPts val="0"/>
              </a:spcAft>
              <a:buNone/>
            </a:pPr>
            <a:r>
              <a:rPr b="1" lang="en" sz="11300">
                <a:latin typeface="Roboto"/>
                <a:ea typeface="Roboto"/>
                <a:cs typeface="Roboto"/>
                <a:sym typeface="Roboto"/>
              </a:rPr>
              <a:t>Firebase</a:t>
            </a:r>
            <a:endParaRPr b="1" sz="11300">
              <a:latin typeface="Roboto"/>
              <a:ea typeface="Roboto"/>
              <a:cs typeface="Roboto"/>
              <a:sym typeface="Roboto"/>
            </a:endParaRPr>
          </a:p>
          <a:p>
            <a:pPr indent="0" lvl="0" marL="0" rtl="0" algn="ctr">
              <a:spcBef>
                <a:spcPts val="0"/>
              </a:spcBef>
              <a:spcAft>
                <a:spcPts val="0"/>
              </a:spcAft>
              <a:buNone/>
            </a:pPr>
            <a:r>
              <a:t/>
            </a:r>
            <a:endParaRPr b="1" sz="4500"/>
          </a:p>
        </p:txBody>
      </p:sp>
      <p:sp>
        <p:nvSpPr>
          <p:cNvPr id="55" name="Google Shape;55;p13"/>
          <p:cNvSpPr txBox="1"/>
          <p:nvPr>
            <p:ph idx="1" type="subTitle"/>
          </p:nvPr>
        </p:nvSpPr>
        <p:spPr>
          <a:xfrm>
            <a:off x="311700" y="4205725"/>
            <a:ext cx="8520600" cy="6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 JOSE ANNUNZIATO</a:t>
            </a:r>
            <a:endParaRPr/>
          </a:p>
        </p:txBody>
      </p:sp>
      <p:pic>
        <p:nvPicPr>
          <p:cNvPr id="56" name="Google Shape;56;p13"/>
          <p:cNvPicPr preferRelativeResize="0"/>
          <p:nvPr/>
        </p:nvPicPr>
        <p:blipFill>
          <a:blip r:embed="rId3">
            <a:alphaModFix/>
          </a:blip>
          <a:stretch>
            <a:fillRect/>
          </a:stretch>
        </p:blipFill>
        <p:spPr>
          <a:xfrm>
            <a:off x="423775" y="762000"/>
            <a:ext cx="2857500" cy="2857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2"/>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19" name="Google Shape;119;p22"/>
          <p:cNvPicPr preferRelativeResize="0"/>
          <p:nvPr/>
        </p:nvPicPr>
        <p:blipFill>
          <a:blip r:embed="rId4">
            <a:alphaModFix/>
          </a:blip>
          <a:stretch>
            <a:fillRect/>
          </a:stretch>
        </p:blipFill>
        <p:spPr>
          <a:xfrm>
            <a:off x="3689421" y="1143000"/>
            <a:ext cx="5575161" cy="5143502"/>
          </a:xfrm>
          <a:prstGeom prst="rect">
            <a:avLst/>
          </a:prstGeom>
          <a:noFill/>
          <a:ln>
            <a:noFill/>
          </a:ln>
        </p:spPr>
      </p:pic>
      <p:sp>
        <p:nvSpPr>
          <p:cNvPr id="120" name="Google Shape;120;p22"/>
          <p:cNvSpPr/>
          <p:nvPr/>
        </p:nvSpPr>
        <p:spPr>
          <a:xfrm>
            <a:off x="5515425" y="340250"/>
            <a:ext cx="3038700" cy="18357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Name your project</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Continue</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Continue</a:t>
            </a:r>
            <a:endParaRPr sz="2400">
              <a:latin typeface="Oswald"/>
              <a:ea typeface="Oswald"/>
              <a:cs typeface="Oswald"/>
              <a:sym typeface="Oswald"/>
            </a:endParaRPr>
          </a:p>
        </p:txBody>
      </p:sp>
      <p:cxnSp>
        <p:nvCxnSpPr>
          <p:cNvPr id="121" name="Google Shape;121;p22"/>
          <p:cNvCxnSpPr/>
          <p:nvPr/>
        </p:nvCxnSpPr>
        <p:spPr>
          <a:xfrm rot="10800000">
            <a:off x="2004474" y="240532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22" name="Google Shape;122;p22"/>
          <p:cNvSpPr/>
          <p:nvPr/>
        </p:nvSpPr>
        <p:spPr>
          <a:xfrm>
            <a:off x="2490774" y="255352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23" name="Google Shape;123;p22"/>
          <p:cNvCxnSpPr/>
          <p:nvPr/>
        </p:nvCxnSpPr>
        <p:spPr>
          <a:xfrm rot="10800000">
            <a:off x="1518174" y="32936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24" name="Google Shape;124;p22"/>
          <p:cNvSpPr/>
          <p:nvPr/>
        </p:nvSpPr>
        <p:spPr>
          <a:xfrm>
            <a:off x="2004474" y="34418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125" name="Google Shape;125;p22"/>
          <p:cNvCxnSpPr/>
          <p:nvPr/>
        </p:nvCxnSpPr>
        <p:spPr>
          <a:xfrm rot="10800000">
            <a:off x="6692449" y="36834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26" name="Google Shape;126;p22"/>
          <p:cNvSpPr/>
          <p:nvPr/>
        </p:nvSpPr>
        <p:spPr>
          <a:xfrm>
            <a:off x="7178749" y="38316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Detach a listener</a:t>
            </a:r>
            <a:endParaRPr/>
          </a:p>
        </p:txBody>
      </p:sp>
      <p:sp>
        <p:nvSpPr>
          <p:cNvPr id="797" name="Google Shape;797;p11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When you are no longer interested in listening to your data, you must detach your listener so that your event callbacks stop getting called</a:t>
            </a:r>
            <a:endParaRPr sz="2700"/>
          </a:p>
          <a:p>
            <a:pPr indent="0" lvl="0" marL="0" rtl="0" algn="l">
              <a:spcBef>
                <a:spcPts val="1600"/>
              </a:spcBef>
              <a:spcAft>
                <a:spcPts val="0"/>
              </a:spcAft>
              <a:buClr>
                <a:schemeClr val="dk1"/>
              </a:buClr>
              <a:buSzPts val="1100"/>
              <a:buFont typeface="Arial"/>
              <a:buNone/>
            </a:pPr>
            <a:r>
              <a:rPr b="1" lang="en" sz="2700">
                <a:solidFill>
                  <a:srgbClr val="000080"/>
                </a:solidFill>
              </a:rPr>
              <a:t>let </a:t>
            </a:r>
            <a:r>
              <a:rPr lang="en" sz="2700">
                <a:solidFill>
                  <a:srgbClr val="458383"/>
                </a:solidFill>
              </a:rPr>
              <a:t>unsub </a:t>
            </a:r>
            <a:r>
              <a:rPr lang="en" sz="2700">
                <a:solidFill>
                  <a:schemeClr val="dk1"/>
                </a:solidFill>
              </a:rPr>
              <a:t>= </a:t>
            </a: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'cities'</a:t>
            </a:r>
            <a:r>
              <a:rPr lang="en" sz="2700">
                <a:solidFill>
                  <a:schemeClr val="dk1"/>
                </a:solidFill>
              </a:rPr>
              <a:t>).</a:t>
            </a:r>
            <a:r>
              <a:rPr lang="en" sz="2700">
                <a:solidFill>
                  <a:srgbClr val="7A7A43"/>
                </a:solidFill>
              </a:rPr>
              <a:t>onSnapshot</a:t>
            </a:r>
            <a:r>
              <a:rPr lang="en" sz="2700">
                <a:solidFill>
                  <a:schemeClr val="dk1"/>
                </a:solidFill>
              </a:rPr>
              <a:t>(() =&gt; { … });</a:t>
            </a:r>
            <a:endParaRPr sz="2700">
              <a:solidFill>
                <a:schemeClr val="dk1"/>
              </a:solidFill>
            </a:endParaRPr>
          </a:p>
          <a:p>
            <a:pPr indent="0" lvl="0" marL="0" rtl="0" algn="l">
              <a:spcBef>
                <a:spcPts val="0"/>
              </a:spcBef>
              <a:spcAft>
                <a:spcPts val="0"/>
              </a:spcAft>
              <a:buClr>
                <a:schemeClr val="dk1"/>
              </a:buClr>
              <a:buSzPts val="1100"/>
              <a:buFont typeface="Arial"/>
              <a:buNone/>
            </a:pPr>
            <a:r>
              <a:rPr i="1" lang="en" sz="2700">
                <a:solidFill>
                  <a:srgbClr val="808080"/>
                </a:solidFill>
              </a:rPr>
              <a:t>// ...</a:t>
            </a:r>
            <a:endParaRPr i="1" sz="2700">
              <a:solidFill>
                <a:srgbClr val="808080"/>
              </a:solidFill>
            </a:endParaRPr>
          </a:p>
          <a:p>
            <a:pPr indent="0" lvl="0" marL="0" rtl="0" algn="l">
              <a:spcBef>
                <a:spcPts val="0"/>
              </a:spcBef>
              <a:spcAft>
                <a:spcPts val="0"/>
              </a:spcAft>
              <a:buClr>
                <a:schemeClr val="dk1"/>
              </a:buClr>
              <a:buSzPts val="1100"/>
              <a:buFont typeface="Arial"/>
              <a:buNone/>
            </a:pPr>
            <a:r>
              <a:rPr i="1" lang="en" sz="2700">
                <a:solidFill>
                  <a:srgbClr val="808080"/>
                </a:solidFill>
              </a:rPr>
              <a:t>// Stop listening for changes</a:t>
            </a:r>
            <a:endParaRPr i="1" sz="2700">
              <a:solidFill>
                <a:srgbClr val="808080"/>
              </a:solidFill>
            </a:endParaRPr>
          </a:p>
          <a:p>
            <a:pPr indent="0" lvl="0" marL="0" rtl="0" algn="l">
              <a:spcBef>
                <a:spcPts val="0"/>
              </a:spcBef>
              <a:spcAft>
                <a:spcPts val="0"/>
              </a:spcAft>
              <a:buNone/>
            </a:pPr>
            <a:r>
              <a:rPr lang="en" sz="2700">
                <a:solidFill>
                  <a:srgbClr val="458383"/>
                </a:solidFill>
              </a:rPr>
              <a:t>unsub</a:t>
            </a:r>
            <a:r>
              <a:rPr lang="en" sz="2700">
                <a:solidFill>
                  <a:schemeClr val="dk1"/>
                </a:solidFill>
              </a:rPr>
              <a:t>();</a:t>
            </a:r>
            <a:endParaRPr sz="27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3"/>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Creating a Google Service Account</a:t>
            </a:r>
            <a:endParaRPr sz="85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4"/>
          <p:cNvSpPr txBox="1"/>
          <p:nvPr>
            <p:ph idx="1" type="body"/>
          </p:nvPr>
        </p:nvSpPr>
        <p:spPr>
          <a:xfrm>
            <a:off x="141225" y="847675"/>
            <a:ext cx="5871900" cy="4295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 sz="2800">
                <a:latin typeface="Oswald"/>
                <a:ea typeface="Oswald"/>
                <a:cs typeface="Oswald"/>
                <a:sym typeface="Oswald"/>
              </a:rPr>
              <a:t>Service accounts are special Google accounts that can be used by applications to access Google APIs programmatically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 sz="2800">
                <a:latin typeface="Oswald"/>
                <a:ea typeface="Oswald"/>
                <a:cs typeface="Oswald"/>
                <a:sym typeface="Oswald"/>
              </a:rPr>
              <a:t>Navigate to the Google console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 sz="2800" u="sng">
                <a:solidFill>
                  <a:schemeClr val="hlink"/>
                </a:solidFill>
                <a:latin typeface="Oswald"/>
                <a:ea typeface="Oswald"/>
                <a:cs typeface="Oswald"/>
                <a:sym typeface="Oswald"/>
                <a:hlinkClick r:id="rId3"/>
              </a:rPr>
              <a:t>https://console.cloud.google.com/</a:t>
            </a:r>
            <a:endParaRPr sz="2800">
              <a:latin typeface="Oswald"/>
              <a:ea typeface="Oswald"/>
              <a:cs typeface="Oswald"/>
              <a:sym typeface="Oswald"/>
            </a:endParaRPr>
          </a:p>
        </p:txBody>
      </p:sp>
      <p:sp>
        <p:nvSpPr>
          <p:cNvPr id="808" name="Google Shape;808;p11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Service Account in Google cloud console</a:t>
            </a:r>
            <a:endParaRPr/>
          </a:p>
        </p:txBody>
      </p:sp>
      <p:pic>
        <p:nvPicPr>
          <p:cNvPr id="809" name="Google Shape;809;p114"/>
          <p:cNvPicPr preferRelativeResize="0"/>
          <p:nvPr/>
        </p:nvPicPr>
        <p:blipFill rotWithShape="1">
          <a:blip r:embed="rId4">
            <a:alphaModFix/>
          </a:blip>
          <a:srcRect b="47667" l="0" r="0" t="1622"/>
          <a:stretch/>
        </p:blipFill>
        <p:spPr>
          <a:xfrm>
            <a:off x="6013168" y="847675"/>
            <a:ext cx="3005949" cy="4199474"/>
          </a:xfrm>
          <a:prstGeom prst="rect">
            <a:avLst/>
          </a:prstGeom>
          <a:noFill/>
          <a:ln>
            <a:noFill/>
          </a:ln>
        </p:spPr>
      </p:pic>
      <p:cxnSp>
        <p:nvCxnSpPr>
          <p:cNvPr id="810" name="Google Shape;810;p114"/>
          <p:cNvCxnSpPr/>
          <p:nvPr/>
        </p:nvCxnSpPr>
        <p:spPr>
          <a:xfrm rot="10800000">
            <a:off x="7747917" y="4331400"/>
            <a:ext cx="486300" cy="634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Service Account</a:t>
            </a:r>
            <a:endParaRPr/>
          </a:p>
        </p:txBody>
      </p:sp>
      <p:sp>
        <p:nvSpPr>
          <p:cNvPr id="816" name="Google Shape;816;p115"/>
          <p:cNvSpPr txBox="1"/>
          <p:nvPr>
            <p:ph idx="1" type="body"/>
          </p:nvPr>
        </p:nvSpPr>
        <p:spPr>
          <a:xfrm>
            <a:off x="14122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7" name="Google Shape;817;p115"/>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8" name="Google Shape;818;p115"/>
          <p:cNvPicPr preferRelativeResize="0"/>
          <p:nvPr/>
        </p:nvPicPr>
        <p:blipFill rotWithShape="1">
          <a:blip r:embed="rId3">
            <a:alphaModFix/>
          </a:blip>
          <a:srcRect b="0" l="0" r="0" t="1603"/>
          <a:stretch/>
        </p:blipFill>
        <p:spPr>
          <a:xfrm>
            <a:off x="5137025" y="140225"/>
            <a:ext cx="3375825" cy="4912601"/>
          </a:xfrm>
          <a:prstGeom prst="rect">
            <a:avLst/>
          </a:prstGeom>
          <a:noFill/>
          <a:ln>
            <a:noFill/>
          </a:ln>
        </p:spPr>
      </p:pic>
      <p:pic>
        <p:nvPicPr>
          <p:cNvPr id="819" name="Google Shape;819;p115"/>
          <p:cNvPicPr preferRelativeResize="0"/>
          <p:nvPr/>
        </p:nvPicPr>
        <p:blipFill>
          <a:blip r:embed="rId4">
            <a:alphaModFix/>
          </a:blip>
          <a:stretch>
            <a:fillRect/>
          </a:stretch>
        </p:blipFill>
        <p:spPr>
          <a:xfrm>
            <a:off x="141225" y="2085234"/>
            <a:ext cx="8880002" cy="1316991"/>
          </a:xfrm>
          <a:prstGeom prst="rect">
            <a:avLst/>
          </a:prstGeom>
          <a:noFill/>
          <a:ln>
            <a:noFill/>
          </a:ln>
        </p:spPr>
      </p:pic>
      <p:cxnSp>
        <p:nvCxnSpPr>
          <p:cNvPr id="820" name="Google Shape;820;p115"/>
          <p:cNvCxnSpPr/>
          <p:nvPr/>
        </p:nvCxnSpPr>
        <p:spPr>
          <a:xfrm rot="10800000">
            <a:off x="7583400" y="4319125"/>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21" name="Google Shape;821;p115"/>
          <p:cNvCxnSpPr/>
          <p:nvPr/>
        </p:nvCxnSpPr>
        <p:spPr>
          <a:xfrm rot="10800000">
            <a:off x="8279825" y="311147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822" name="Google Shape;822;p115"/>
          <p:cNvSpPr/>
          <p:nvPr/>
        </p:nvSpPr>
        <p:spPr>
          <a:xfrm>
            <a:off x="7176425" y="456622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823" name="Google Shape;823;p115"/>
          <p:cNvSpPr/>
          <p:nvPr/>
        </p:nvSpPr>
        <p:spPr>
          <a:xfrm>
            <a:off x="7859647" y="332602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and permission your service account</a:t>
            </a:r>
            <a:endParaRPr/>
          </a:p>
        </p:txBody>
      </p:sp>
      <p:sp>
        <p:nvSpPr>
          <p:cNvPr id="829" name="Google Shape;829;p116"/>
          <p:cNvSpPr txBox="1"/>
          <p:nvPr>
            <p:ph idx="1" type="body"/>
          </p:nvPr>
        </p:nvSpPr>
        <p:spPr>
          <a:xfrm>
            <a:off x="14122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30" name="Google Shape;830;p116"/>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1" name="Google Shape;831;p116"/>
          <p:cNvPicPr preferRelativeResize="0"/>
          <p:nvPr/>
        </p:nvPicPr>
        <p:blipFill rotWithShape="1">
          <a:blip r:embed="rId3">
            <a:alphaModFix/>
          </a:blip>
          <a:srcRect b="0" l="0" r="0" t="26600"/>
          <a:stretch/>
        </p:blipFill>
        <p:spPr>
          <a:xfrm>
            <a:off x="838075" y="847675"/>
            <a:ext cx="2888662" cy="4295700"/>
          </a:xfrm>
          <a:prstGeom prst="rect">
            <a:avLst/>
          </a:prstGeom>
          <a:noFill/>
          <a:ln>
            <a:noFill/>
          </a:ln>
        </p:spPr>
      </p:pic>
      <p:pic>
        <p:nvPicPr>
          <p:cNvPr id="832" name="Google Shape;832;p116"/>
          <p:cNvPicPr preferRelativeResize="0"/>
          <p:nvPr/>
        </p:nvPicPr>
        <p:blipFill rotWithShape="1">
          <a:blip r:embed="rId4">
            <a:alphaModFix/>
          </a:blip>
          <a:srcRect b="0" l="0" r="0" t="29007"/>
          <a:stretch/>
        </p:blipFill>
        <p:spPr>
          <a:xfrm>
            <a:off x="5002221" y="847675"/>
            <a:ext cx="3720379" cy="4295699"/>
          </a:xfrm>
          <a:prstGeom prst="rect">
            <a:avLst/>
          </a:prstGeom>
          <a:noFill/>
          <a:ln>
            <a:noFill/>
          </a:ln>
        </p:spPr>
      </p:pic>
      <p:cxnSp>
        <p:nvCxnSpPr>
          <p:cNvPr id="833" name="Google Shape;833;p116"/>
          <p:cNvCxnSpPr/>
          <p:nvPr/>
        </p:nvCxnSpPr>
        <p:spPr>
          <a:xfrm rot="10800000">
            <a:off x="2806625" y="1701950"/>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34" name="Google Shape;834;p116"/>
          <p:cNvCxnSpPr/>
          <p:nvPr/>
        </p:nvCxnSpPr>
        <p:spPr>
          <a:xfrm flipH="1">
            <a:off x="1771950" y="4244650"/>
            <a:ext cx="437100" cy="552000"/>
          </a:xfrm>
          <a:prstGeom prst="straightConnector1">
            <a:avLst/>
          </a:prstGeom>
          <a:noFill/>
          <a:ln cap="flat" cmpd="sng" w="76200">
            <a:solidFill>
              <a:schemeClr val="dk2"/>
            </a:solidFill>
            <a:prstDash val="solid"/>
            <a:round/>
            <a:headEnd len="med" w="med" type="none"/>
            <a:tailEnd len="med" w="med" type="triangle"/>
          </a:ln>
        </p:spPr>
      </p:cxnSp>
      <p:cxnSp>
        <p:nvCxnSpPr>
          <p:cNvPr id="835" name="Google Shape;835;p116"/>
          <p:cNvCxnSpPr/>
          <p:nvPr/>
        </p:nvCxnSpPr>
        <p:spPr>
          <a:xfrm rot="10800000">
            <a:off x="8657700" y="4471325"/>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36" name="Google Shape;836;p116"/>
          <p:cNvCxnSpPr/>
          <p:nvPr/>
        </p:nvCxnSpPr>
        <p:spPr>
          <a:xfrm rot="10800000">
            <a:off x="6329000" y="3609850"/>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837" name="Google Shape;837;p116"/>
          <p:cNvSpPr/>
          <p:nvPr/>
        </p:nvSpPr>
        <p:spPr>
          <a:xfrm>
            <a:off x="3292925" y="18501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838" name="Google Shape;838;p116"/>
          <p:cNvSpPr/>
          <p:nvPr/>
        </p:nvSpPr>
        <p:spPr>
          <a:xfrm>
            <a:off x="2209050" y="42446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839" name="Google Shape;839;p116"/>
          <p:cNvSpPr/>
          <p:nvPr/>
        </p:nvSpPr>
        <p:spPr>
          <a:xfrm>
            <a:off x="6815300" y="37580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
        <p:nvSpPr>
          <p:cNvPr id="840" name="Google Shape;840;p116"/>
          <p:cNvSpPr/>
          <p:nvPr/>
        </p:nvSpPr>
        <p:spPr>
          <a:xfrm>
            <a:off x="8236300" y="46567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Grant access by creating a JSON key file</a:t>
            </a:r>
            <a:endParaRPr/>
          </a:p>
        </p:txBody>
      </p:sp>
      <p:pic>
        <p:nvPicPr>
          <p:cNvPr id="846" name="Google Shape;846;p117"/>
          <p:cNvPicPr preferRelativeResize="0"/>
          <p:nvPr/>
        </p:nvPicPr>
        <p:blipFill rotWithShape="1">
          <a:blip r:embed="rId3">
            <a:alphaModFix/>
          </a:blip>
          <a:srcRect b="0" l="0" r="0" t="27886"/>
          <a:stretch/>
        </p:blipFill>
        <p:spPr>
          <a:xfrm>
            <a:off x="4086075" y="847675"/>
            <a:ext cx="2147185" cy="4295700"/>
          </a:xfrm>
          <a:prstGeom prst="rect">
            <a:avLst/>
          </a:prstGeom>
          <a:noFill/>
          <a:ln>
            <a:noFill/>
          </a:ln>
        </p:spPr>
      </p:pic>
      <p:sp>
        <p:nvSpPr>
          <p:cNvPr id="847" name="Google Shape;847;p117"/>
          <p:cNvSpPr txBox="1"/>
          <p:nvPr>
            <p:ph idx="1" type="body"/>
          </p:nvPr>
        </p:nvSpPr>
        <p:spPr>
          <a:xfrm>
            <a:off x="141225" y="847675"/>
            <a:ext cx="3945000" cy="429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Download the JSON key file to the local file system</a:t>
            </a:r>
            <a:endParaRPr sz="2400">
              <a:solidFill>
                <a:schemeClr val="dk1"/>
              </a:solidFill>
              <a:latin typeface="Oswald"/>
              <a:ea typeface="Oswald"/>
              <a:cs typeface="Oswald"/>
              <a:sym typeface="Oswald"/>
            </a:endParaRPr>
          </a:p>
          <a:p>
            <a:pPr indent="-381000" lvl="0" marL="457200" rtl="0" algn="l">
              <a:spcBef>
                <a:spcPts val="0"/>
              </a:spcBef>
              <a:spcAft>
                <a:spcPts val="0"/>
              </a:spcAft>
              <a:buSzPts val="2400"/>
              <a:buFont typeface="Oswald"/>
              <a:buChar char="●"/>
            </a:pPr>
            <a:r>
              <a:rPr lang="en" sz="2400">
                <a:latin typeface="Oswald"/>
                <a:ea typeface="Oswald"/>
                <a:cs typeface="Oswald"/>
                <a:sym typeface="Oswald"/>
              </a:rPr>
              <a:t>The JSON key file will be used later by a Node.js application</a:t>
            </a:r>
            <a:endParaRPr sz="2400">
              <a:latin typeface="Oswald"/>
              <a:ea typeface="Oswald"/>
              <a:cs typeface="Oswald"/>
              <a:sym typeface="Oswald"/>
            </a:endParaRPr>
          </a:p>
        </p:txBody>
      </p:sp>
      <p:pic>
        <p:nvPicPr>
          <p:cNvPr id="848" name="Google Shape;848;p117"/>
          <p:cNvPicPr preferRelativeResize="0"/>
          <p:nvPr/>
        </p:nvPicPr>
        <p:blipFill>
          <a:blip r:embed="rId4">
            <a:alphaModFix/>
          </a:blip>
          <a:stretch>
            <a:fillRect/>
          </a:stretch>
        </p:blipFill>
        <p:spPr>
          <a:xfrm>
            <a:off x="6370979" y="847800"/>
            <a:ext cx="2645361" cy="4295700"/>
          </a:xfrm>
          <a:prstGeom prst="rect">
            <a:avLst/>
          </a:prstGeom>
          <a:noFill/>
          <a:ln>
            <a:noFill/>
          </a:ln>
        </p:spPr>
      </p:pic>
      <p:cxnSp>
        <p:nvCxnSpPr>
          <p:cNvPr id="849" name="Google Shape;849;p117"/>
          <p:cNvCxnSpPr/>
          <p:nvPr/>
        </p:nvCxnSpPr>
        <p:spPr>
          <a:xfrm rot="10800000">
            <a:off x="7294364" y="2946625"/>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50" name="Google Shape;850;p117"/>
          <p:cNvCxnSpPr/>
          <p:nvPr/>
        </p:nvCxnSpPr>
        <p:spPr>
          <a:xfrm flipH="1">
            <a:off x="7234664" y="4090450"/>
            <a:ext cx="453300" cy="593400"/>
          </a:xfrm>
          <a:prstGeom prst="straightConnector1">
            <a:avLst/>
          </a:prstGeom>
          <a:noFill/>
          <a:ln cap="flat" cmpd="sng" w="76200">
            <a:solidFill>
              <a:schemeClr val="dk2"/>
            </a:solidFill>
            <a:prstDash val="solid"/>
            <a:round/>
            <a:headEnd len="med" w="med" type="none"/>
            <a:tailEnd len="med" w="med" type="triangle"/>
          </a:ln>
        </p:spPr>
      </p:cxnSp>
      <p:cxnSp>
        <p:nvCxnSpPr>
          <p:cNvPr id="851" name="Google Shape;851;p117"/>
          <p:cNvCxnSpPr/>
          <p:nvPr/>
        </p:nvCxnSpPr>
        <p:spPr>
          <a:xfrm flipH="1">
            <a:off x="5001425" y="4150150"/>
            <a:ext cx="453300" cy="593400"/>
          </a:xfrm>
          <a:prstGeom prst="straightConnector1">
            <a:avLst/>
          </a:prstGeom>
          <a:noFill/>
          <a:ln cap="flat" cmpd="sng" w="76200">
            <a:solidFill>
              <a:schemeClr val="dk2"/>
            </a:solidFill>
            <a:prstDash val="solid"/>
            <a:round/>
            <a:headEnd len="med" w="med" type="none"/>
            <a:tailEnd len="med" w="med" type="triangle"/>
          </a:ln>
        </p:spPr>
      </p:cxnSp>
      <p:sp>
        <p:nvSpPr>
          <p:cNvPr id="852" name="Google Shape;852;p117"/>
          <p:cNvSpPr/>
          <p:nvPr/>
        </p:nvSpPr>
        <p:spPr>
          <a:xfrm>
            <a:off x="5454725" y="40904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853" name="Google Shape;853;p117"/>
          <p:cNvSpPr/>
          <p:nvPr/>
        </p:nvSpPr>
        <p:spPr>
          <a:xfrm>
            <a:off x="7780675" y="309482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854" name="Google Shape;854;p117"/>
          <p:cNvSpPr/>
          <p:nvPr/>
        </p:nvSpPr>
        <p:spPr>
          <a:xfrm>
            <a:off x="7687975" y="40904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8"/>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Creating a Firestore Database</a:t>
            </a:r>
            <a:endParaRPr sz="85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Firestore database</a:t>
            </a:r>
            <a:endParaRPr/>
          </a:p>
        </p:txBody>
      </p:sp>
      <p:sp>
        <p:nvSpPr>
          <p:cNvPr id="865" name="Google Shape;865;p119"/>
          <p:cNvSpPr txBox="1"/>
          <p:nvPr>
            <p:ph idx="1" type="body"/>
          </p:nvPr>
        </p:nvSpPr>
        <p:spPr>
          <a:xfrm>
            <a:off x="141225" y="847675"/>
            <a:ext cx="38820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100">
                <a:latin typeface="Oswald"/>
                <a:ea typeface="Oswald"/>
                <a:cs typeface="Oswald"/>
                <a:sym typeface="Oswald"/>
              </a:rPr>
              <a:t>Create a remote Firestore database linked to the service account</a:t>
            </a:r>
            <a:endParaRPr sz="3100">
              <a:latin typeface="Oswald"/>
              <a:ea typeface="Oswald"/>
              <a:cs typeface="Oswald"/>
              <a:sym typeface="Oswald"/>
            </a:endParaRPr>
          </a:p>
        </p:txBody>
      </p:sp>
      <p:sp>
        <p:nvSpPr>
          <p:cNvPr id="866" name="Google Shape;866;p119"/>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7" name="Google Shape;867;p119"/>
          <p:cNvPicPr preferRelativeResize="0"/>
          <p:nvPr/>
        </p:nvPicPr>
        <p:blipFill rotWithShape="1">
          <a:blip r:embed="rId3">
            <a:alphaModFix/>
          </a:blip>
          <a:srcRect b="0" l="0" r="3418" t="2799"/>
          <a:stretch/>
        </p:blipFill>
        <p:spPr>
          <a:xfrm>
            <a:off x="4023289" y="847675"/>
            <a:ext cx="5003250" cy="4295701"/>
          </a:xfrm>
          <a:prstGeom prst="rect">
            <a:avLst/>
          </a:prstGeom>
          <a:noFill/>
          <a:ln>
            <a:noFill/>
          </a:ln>
        </p:spPr>
      </p:pic>
      <p:cxnSp>
        <p:nvCxnSpPr>
          <p:cNvPr id="868" name="Google Shape;868;p119"/>
          <p:cNvCxnSpPr/>
          <p:nvPr/>
        </p:nvCxnSpPr>
        <p:spPr>
          <a:xfrm rot="10800000">
            <a:off x="6731539" y="4426950"/>
            <a:ext cx="486300" cy="634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collections</a:t>
            </a:r>
            <a:endParaRPr/>
          </a:p>
        </p:txBody>
      </p:sp>
      <p:sp>
        <p:nvSpPr>
          <p:cNvPr id="874" name="Google Shape;874;p120"/>
          <p:cNvSpPr txBox="1"/>
          <p:nvPr>
            <p:ph idx="1" type="body"/>
          </p:nvPr>
        </p:nvSpPr>
        <p:spPr>
          <a:xfrm>
            <a:off x="14122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75" name="Google Shape;875;p120"/>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6" name="Google Shape;876;p120"/>
          <p:cNvPicPr preferRelativeResize="0"/>
          <p:nvPr/>
        </p:nvPicPr>
        <p:blipFill rotWithShape="1">
          <a:blip r:embed="rId3">
            <a:alphaModFix/>
          </a:blip>
          <a:srcRect b="0" l="0" r="47723" t="1088"/>
          <a:stretch/>
        </p:blipFill>
        <p:spPr>
          <a:xfrm>
            <a:off x="979425" y="847675"/>
            <a:ext cx="7291170" cy="4295701"/>
          </a:xfrm>
          <a:prstGeom prst="rect">
            <a:avLst/>
          </a:prstGeom>
          <a:noFill/>
          <a:ln>
            <a:noFill/>
          </a:ln>
        </p:spPr>
      </p:pic>
      <p:cxnSp>
        <p:nvCxnSpPr>
          <p:cNvPr id="877" name="Google Shape;877;p120"/>
          <p:cNvCxnSpPr/>
          <p:nvPr/>
        </p:nvCxnSpPr>
        <p:spPr>
          <a:xfrm rot="10800000">
            <a:off x="2367714" y="2254350"/>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78" name="Google Shape;878;p120"/>
          <p:cNvCxnSpPr/>
          <p:nvPr/>
        </p:nvCxnSpPr>
        <p:spPr>
          <a:xfrm rot="10800000">
            <a:off x="6190064" y="312377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879" name="Google Shape;879;p120"/>
          <p:cNvSpPr/>
          <p:nvPr/>
        </p:nvSpPr>
        <p:spPr>
          <a:xfrm>
            <a:off x="6676375" y="32719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880" name="Google Shape;880;p120"/>
          <p:cNvSpPr/>
          <p:nvPr/>
        </p:nvSpPr>
        <p:spPr>
          <a:xfrm>
            <a:off x="2854025" y="240255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Collections</a:t>
            </a:r>
            <a:endParaRPr/>
          </a:p>
        </p:txBody>
      </p:sp>
      <p:sp>
        <p:nvSpPr>
          <p:cNvPr id="886" name="Google Shape;886;p121"/>
          <p:cNvSpPr txBox="1"/>
          <p:nvPr>
            <p:ph idx="1" type="body"/>
          </p:nvPr>
        </p:nvSpPr>
        <p:spPr>
          <a:xfrm>
            <a:off x="141225" y="847675"/>
            <a:ext cx="3198300" cy="4295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 sz="3200">
                <a:latin typeface="Oswald"/>
                <a:ea typeface="Oswald"/>
                <a:cs typeface="Oswald"/>
                <a:sym typeface="Oswald"/>
              </a:rPr>
              <a:t>Name your collections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 sz="3200">
                <a:latin typeface="Oswald"/>
                <a:ea typeface="Oswald"/>
                <a:cs typeface="Oswald"/>
                <a:sym typeface="Oswald"/>
              </a:rPr>
              <a:t>Add fields to each document</a:t>
            </a:r>
            <a:endParaRPr sz="3200">
              <a:latin typeface="Oswald"/>
              <a:ea typeface="Oswald"/>
              <a:cs typeface="Oswald"/>
              <a:sym typeface="Oswald"/>
            </a:endParaRPr>
          </a:p>
        </p:txBody>
      </p:sp>
      <p:sp>
        <p:nvSpPr>
          <p:cNvPr id="887" name="Google Shape;887;p121"/>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8" name="Google Shape;888;p121"/>
          <p:cNvPicPr preferRelativeResize="0"/>
          <p:nvPr/>
        </p:nvPicPr>
        <p:blipFill rotWithShape="1">
          <a:blip r:embed="rId3">
            <a:alphaModFix/>
          </a:blip>
          <a:srcRect b="0" l="3269" r="0" t="3595"/>
          <a:stretch/>
        </p:blipFill>
        <p:spPr>
          <a:xfrm>
            <a:off x="3339675" y="140225"/>
            <a:ext cx="5681550" cy="4958451"/>
          </a:xfrm>
          <a:prstGeom prst="rect">
            <a:avLst/>
          </a:prstGeom>
          <a:noFill/>
          <a:ln>
            <a:noFill/>
          </a:ln>
        </p:spPr>
      </p:pic>
      <p:cxnSp>
        <p:nvCxnSpPr>
          <p:cNvPr id="889" name="Google Shape;889;p121"/>
          <p:cNvCxnSpPr/>
          <p:nvPr/>
        </p:nvCxnSpPr>
        <p:spPr>
          <a:xfrm rot="10800000">
            <a:off x="5690689" y="2107875"/>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90" name="Google Shape;890;p121"/>
          <p:cNvCxnSpPr/>
          <p:nvPr/>
        </p:nvCxnSpPr>
        <p:spPr>
          <a:xfrm rot="10800000">
            <a:off x="5565514" y="3116075"/>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91" name="Google Shape;891;p121"/>
          <p:cNvCxnSpPr/>
          <p:nvPr/>
        </p:nvCxnSpPr>
        <p:spPr>
          <a:xfrm rot="10800000">
            <a:off x="4678864" y="3800450"/>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92" name="Google Shape;892;p121"/>
          <p:cNvCxnSpPr/>
          <p:nvPr/>
        </p:nvCxnSpPr>
        <p:spPr>
          <a:xfrm rot="10800000">
            <a:off x="6504514" y="3837200"/>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93" name="Google Shape;893;p121"/>
          <p:cNvCxnSpPr/>
          <p:nvPr/>
        </p:nvCxnSpPr>
        <p:spPr>
          <a:xfrm rot="10800000">
            <a:off x="7983014" y="3800450"/>
            <a:ext cx="486300" cy="634800"/>
          </a:xfrm>
          <a:prstGeom prst="straightConnector1">
            <a:avLst/>
          </a:prstGeom>
          <a:noFill/>
          <a:ln cap="flat" cmpd="sng" w="76200">
            <a:solidFill>
              <a:schemeClr val="dk2"/>
            </a:solidFill>
            <a:prstDash val="solid"/>
            <a:round/>
            <a:headEnd len="med" w="med" type="none"/>
            <a:tailEnd len="med" w="med" type="triangle"/>
          </a:ln>
        </p:spPr>
      </p:cxnSp>
      <p:cxnSp>
        <p:nvCxnSpPr>
          <p:cNvPr id="894" name="Google Shape;894;p121"/>
          <p:cNvCxnSpPr/>
          <p:nvPr/>
        </p:nvCxnSpPr>
        <p:spPr>
          <a:xfrm flipH="1">
            <a:off x="3894850" y="4371550"/>
            <a:ext cx="476700" cy="421800"/>
          </a:xfrm>
          <a:prstGeom prst="straightConnector1">
            <a:avLst/>
          </a:prstGeom>
          <a:noFill/>
          <a:ln cap="flat" cmpd="sng" w="76200">
            <a:solidFill>
              <a:schemeClr val="dk2"/>
            </a:solidFill>
            <a:prstDash val="solid"/>
            <a:round/>
            <a:headEnd len="med" w="med" type="none"/>
            <a:tailEnd len="med" w="med" type="triangle"/>
          </a:ln>
        </p:spPr>
      </p:cxnSp>
      <p:cxnSp>
        <p:nvCxnSpPr>
          <p:cNvPr id="895" name="Google Shape;895;p121"/>
          <p:cNvCxnSpPr/>
          <p:nvPr/>
        </p:nvCxnSpPr>
        <p:spPr>
          <a:xfrm>
            <a:off x="3205550" y="3943700"/>
            <a:ext cx="595500" cy="312300"/>
          </a:xfrm>
          <a:prstGeom prst="straightConnector1">
            <a:avLst/>
          </a:prstGeom>
          <a:noFill/>
          <a:ln cap="flat" cmpd="sng" w="76200">
            <a:solidFill>
              <a:schemeClr val="dk2"/>
            </a:solidFill>
            <a:prstDash val="solid"/>
            <a:round/>
            <a:headEnd len="med" w="med" type="none"/>
            <a:tailEnd len="med" w="med" type="triangle"/>
          </a:ln>
        </p:spPr>
      </p:cxnSp>
      <p:sp>
        <p:nvSpPr>
          <p:cNvPr id="896" name="Google Shape;896;p121"/>
          <p:cNvSpPr/>
          <p:nvPr/>
        </p:nvSpPr>
        <p:spPr>
          <a:xfrm>
            <a:off x="6177000" y="22560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897" name="Google Shape;897;p121"/>
          <p:cNvSpPr/>
          <p:nvPr/>
        </p:nvSpPr>
        <p:spPr>
          <a:xfrm>
            <a:off x="6024600" y="32466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898" name="Google Shape;898;p121"/>
          <p:cNvSpPr/>
          <p:nvPr/>
        </p:nvSpPr>
        <p:spPr>
          <a:xfrm>
            <a:off x="5186400" y="39324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
        <p:nvSpPr>
          <p:cNvPr id="899" name="Google Shape;899;p121"/>
          <p:cNvSpPr/>
          <p:nvPr/>
        </p:nvSpPr>
        <p:spPr>
          <a:xfrm>
            <a:off x="6939000" y="39324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sp>
        <p:nvSpPr>
          <p:cNvPr id="900" name="Google Shape;900;p121"/>
          <p:cNvSpPr/>
          <p:nvPr/>
        </p:nvSpPr>
        <p:spPr>
          <a:xfrm>
            <a:off x="8463000" y="39324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5</a:t>
            </a:r>
            <a:endParaRPr b="1" sz="2400">
              <a:solidFill>
                <a:srgbClr val="FFFFFF"/>
              </a:solidFill>
            </a:endParaRPr>
          </a:p>
        </p:txBody>
      </p:sp>
      <p:sp>
        <p:nvSpPr>
          <p:cNvPr id="901" name="Google Shape;901;p121"/>
          <p:cNvSpPr/>
          <p:nvPr/>
        </p:nvSpPr>
        <p:spPr>
          <a:xfrm>
            <a:off x="2748000" y="40086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6</a:t>
            </a:r>
            <a:endParaRPr b="1" sz="2400">
              <a:solidFill>
                <a:srgbClr val="FFFFFF"/>
              </a:solidFill>
            </a:endParaRPr>
          </a:p>
        </p:txBody>
      </p:sp>
      <p:sp>
        <p:nvSpPr>
          <p:cNvPr id="902" name="Google Shape;902;p121"/>
          <p:cNvSpPr/>
          <p:nvPr/>
        </p:nvSpPr>
        <p:spPr>
          <a:xfrm>
            <a:off x="4348200" y="43896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7</a:t>
            </a:r>
            <a:endParaRPr b="1"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34" name="Google Shape;134;p23"/>
          <p:cNvPicPr preferRelativeResize="0"/>
          <p:nvPr/>
        </p:nvPicPr>
        <p:blipFill>
          <a:blip r:embed="rId4">
            <a:alphaModFix/>
          </a:blip>
          <a:stretch>
            <a:fillRect/>
          </a:stretch>
        </p:blipFill>
        <p:spPr>
          <a:xfrm>
            <a:off x="3689421" y="1143000"/>
            <a:ext cx="5575161" cy="5143502"/>
          </a:xfrm>
          <a:prstGeom prst="rect">
            <a:avLst/>
          </a:prstGeom>
          <a:noFill/>
          <a:ln>
            <a:noFill/>
          </a:ln>
        </p:spPr>
      </p:pic>
      <p:cxnSp>
        <p:nvCxnSpPr>
          <p:cNvPr id="135" name="Google Shape;135;p23"/>
          <p:cNvCxnSpPr/>
          <p:nvPr/>
        </p:nvCxnSpPr>
        <p:spPr>
          <a:xfrm rot="10800000">
            <a:off x="1075049" y="10009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36" name="Google Shape;136;p23"/>
          <p:cNvSpPr/>
          <p:nvPr/>
        </p:nvSpPr>
        <p:spPr>
          <a:xfrm>
            <a:off x="1561349" y="1149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37" name="Google Shape;137;p23"/>
          <p:cNvCxnSpPr/>
          <p:nvPr/>
        </p:nvCxnSpPr>
        <p:spPr>
          <a:xfrm rot="10800000">
            <a:off x="4940749" y="257472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38" name="Google Shape;138;p23"/>
          <p:cNvSpPr/>
          <p:nvPr/>
        </p:nvSpPr>
        <p:spPr>
          <a:xfrm>
            <a:off x="5427049" y="272292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139" name="Google Shape;139;p23"/>
          <p:cNvSpPr/>
          <p:nvPr/>
        </p:nvSpPr>
        <p:spPr>
          <a:xfrm>
            <a:off x="5515425" y="264050"/>
            <a:ext cx="3038700" cy="9891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latin typeface="Oswald"/>
              <a:ea typeface="Oswald"/>
              <a:cs typeface="Oswald"/>
              <a:sym typeface="Oswald"/>
            </a:endParaRPr>
          </a:p>
          <a:p>
            <a:pPr indent="0" lvl="0" marL="457200" rtl="0" algn="l">
              <a:spcBef>
                <a:spcPts val="0"/>
              </a:spcBef>
              <a:spcAft>
                <a:spcPts val="0"/>
              </a:spcAft>
              <a:buNone/>
            </a:pPr>
            <a:r>
              <a:rPr lang="en" sz="2400" u="sng">
                <a:solidFill>
                  <a:schemeClr val="hlink"/>
                </a:solidFill>
                <a:latin typeface="Oswald"/>
                <a:ea typeface="Oswald"/>
                <a:cs typeface="Oswald"/>
                <a:sym typeface="Oswald"/>
                <a:hlinkClick r:id="rId5"/>
              </a:rPr>
              <a:t>console.firebase...</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Project Overview</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Authentication</a:t>
            </a:r>
            <a:endParaRPr sz="2400">
              <a:latin typeface="Oswald"/>
              <a:ea typeface="Oswald"/>
              <a:cs typeface="Oswald"/>
              <a:sym typeface="Oswa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Collections can contain documents and collections</a:t>
            </a:r>
            <a:endParaRPr/>
          </a:p>
        </p:txBody>
      </p:sp>
      <p:sp>
        <p:nvSpPr>
          <p:cNvPr id="908" name="Google Shape;908;p122"/>
          <p:cNvSpPr txBox="1"/>
          <p:nvPr>
            <p:ph idx="1" type="body"/>
          </p:nvPr>
        </p:nvSpPr>
        <p:spPr>
          <a:xfrm>
            <a:off x="14122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09" name="Google Shape;909;p122"/>
          <p:cNvSpPr txBox="1"/>
          <p:nvPr>
            <p:ph idx="2" type="body"/>
          </p:nvPr>
        </p:nvSpPr>
        <p:spPr>
          <a:xfrm>
            <a:off x="4678875" y="847675"/>
            <a:ext cx="43425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0" name="Google Shape;910;p122"/>
          <p:cNvPicPr preferRelativeResize="0"/>
          <p:nvPr/>
        </p:nvPicPr>
        <p:blipFill rotWithShape="1">
          <a:blip r:embed="rId3">
            <a:alphaModFix/>
          </a:blip>
          <a:srcRect b="0" l="22426" r="0" t="15454"/>
          <a:stretch/>
        </p:blipFill>
        <p:spPr>
          <a:xfrm>
            <a:off x="141225" y="1367866"/>
            <a:ext cx="8879999" cy="3013509"/>
          </a:xfrm>
          <a:prstGeom prst="rect">
            <a:avLst/>
          </a:prstGeom>
          <a:noFill/>
          <a:ln>
            <a:noFill/>
          </a:ln>
        </p:spPr>
      </p:pic>
      <p:cxnSp>
        <p:nvCxnSpPr>
          <p:cNvPr id="911" name="Google Shape;911;p122"/>
          <p:cNvCxnSpPr/>
          <p:nvPr/>
        </p:nvCxnSpPr>
        <p:spPr>
          <a:xfrm rot="10800000">
            <a:off x="1496050" y="2739925"/>
            <a:ext cx="408300" cy="511200"/>
          </a:xfrm>
          <a:prstGeom prst="straightConnector1">
            <a:avLst/>
          </a:prstGeom>
          <a:noFill/>
          <a:ln cap="flat" cmpd="sng" w="76200">
            <a:solidFill>
              <a:schemeClr val="dk2"/>
            </a:solidFill>
            <a:prstDash val="solid"/>
            <a:round/>
            <a:headEnd len="med" w="med" type="none"/>
            <a:tailEnd len="med" w="med" type="triangle"/>
          </a:ln>
        </p:spPr>
      </p:cxnSp>
      <p:cxnSp>
        <p:nvCxnSpPr>
          <p:cNvPr id="912" name="Google Shape;912;p122"/>
          <p:cNvCxnSpPr/>
          <p:nvPr/>
        </p:nvCxnSpPr>
        <p:spPr>
          <a:xfrm rot="10800000">
            <a:off x="1440275" y="3755850"/>
            <a:ext cx="408300" cy="511200"/>
          </a:xfrm>
          <a:prstGeom prst="straightConnector1">
            <a:avLst/>
          </a:prstGeom>
          <a:noFill/>
          <a:ln cap="flat" cmpd="sng" w="76200">
            <a:solidFill>
              <a:schemeClr val="dk2"/>
            </a:solidFill>
            <a:prstDash val="solid"/>
            <a:round/>
            <a:headEnd len="med" w="med" type="none"/>
            <a:tailEnd len="med" w="med" type="triangle"/>
          </a:ln>
        </p:spPr>
      </p:cxnSp>
      <p:cxnSp>
        <p:nvCxnSpPr>
          <p:cNvPr id="913" name="Google Shape;913;p122"/>
          <p:cNvCxnSpPr/>
          <p:nvPr/>
        </p:nvCxnSpPr>
        <p:spPr>
          <a:xfrm rot="10800000">
            <a:off x="6002775" y="3291475"/>
            <a:ext cx="408300" cy="511200"/>
          </a:xfrm>
          <a:prstGeom prst="straightConnector1">
            <a:avLst/>
          </a:prstGeom>
          <a:noFill/>
          <a:ln cap="flat" cmpd="sng" w="76200">
            <a:solidFill>
              <a:schemeClr val="dk2"/>
            </a:solidFill>
            <a:prstDash val="solid"/>
            <a:round/>
            <a:headEnd len="med" w="med" type="none"/>
            <a:tailEnd len="med" w="med" type="triangle"/>
          </a:ln>
        </p:spPr>
      </p:cxnSp>
      <p:cxnSp>
        <p:nvCxnSpPr>
          <p:cNvPr id="914" name="Google Shape;914;p122"/>
          <p:cNvCxnSpPr/>
          <p:nvPr/>
        </p:nvCxnSpPr>
        <p:spPr>
          <a:xfrm rot="10800000">
            <a:off x="8576100" y="2739925"/>
            <a:ext cx="408300" cy="511200"/>
          </a:xfrm>
          <a:prstGeom prst="straightConnector1">
            <a:avLst/>
          </a:prstGeom>
          <a:noFill/>
          <a:ln cap="flat" cmpd="sng" w="76200">
            <a:solidFill>
              <a:schemeClr val="dk2"/>
            </a:solidFill>
            <a:prstDash val="solid"/>
            <a:round/>
            <a:headEnd len="med" w="med" type="none"/>
            <a:tailEnd len="med" w="med" type="triangle"/>
          </a:ln>
        </p:spPr>
      </p:cxnSp>
      <p:cxnSp>
        <p:nvCxnSpPr>
          <p:cNvPr id="915" name="Google Shape;915;p122"/>
          <p:cNvCxnSpPr/>
          <p:nvPr/>
        </p:nvCxnSpPr>
        <p:spPr>
          <a:xfrm rot="10800000">
            <a:off x="7930125" y="3509100"/>
            <a:ext cx="408300" cy="511200"/>
          </a:xfrm>
          <a:prstGeom prst="straightConnector1">
            <a:avLst/>
          </a:prstGeom>
          <a:noFill/>
          <a:ln cap="flat" cmpd="sng" w="76200">
            <a:solidFill>
              <a:schemeClr val="dk2"/>
            </a:solidFill>
            <a:prstDash val="solid"/>
            <a:round/>
            <a:headEnd len="med" w="med" type="none"/>
            <a:tailEnd len="med" w="med" type="triangle"/>
          </a:ln>
        </p:spPr>
      </p:cxnSp>
      <p:cxnSp>
        <p:nvCxnSpPr>
          <p:cNvPr id="916" name="Google Shape;916;p122"/>
          <p:cNvCxnSpPr/>
          <p:nvPr/>
        </p:nvCxnSpPr>
        <p:spPr>
          <a:xfrm rot="10800000">
            <a:off x="4227550" y="2739925"/>
            <a:ext cx="408300" cy="511200"/>
          </a:xfrm>
          <a:prstGeom prst="straightConnector1">
            <a:avLst/>
          </a:prstGeom>
          <a:noFill/>
          <a:ln cap="flat" cmpd="sng" w="76200">
            <a:solidFill>
              <a:schemeClr val="dk2"/>
            </a:solidFill>
            <a:prstDash val="solid"/>
            <a:round/>
            <a:headEnd len="med" w="med" type="none"/>
            <a:tailEnd len="med" w="med" type="triangle"/>
          </a:ln>
        </p:spPr>
      </p:cxnSp>
      <p:sp>
        <p:nvSpPr>
          <p:cNvPr id="917" name="Google Shape;917;p122"/>
          <p:cNvSpPr/>
          <p:nvPr/>
        </p:nvSpPr>
        <p:spPr>
          <a:xfrm>
            <a:off x="1528800" y="45420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918" name="Google Shape;918;p122"/>
          <p:cNvSpPr/>
          <p:nvPr/>
        </p:nvSpPr>
        <p:spPr>
          <a:xfrm>
            <a:off x="5110200" y="45420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
        <p:nvSpPr>
          <p:cNvPr id="919" name="Google Shape;919;p122"/>
          <p:cNvSpPr/>
          <p:nvPr/>
        </p:nvSpPr>
        <p:spPr>
          <a:xfrm>
            <a:off x="7853400" y="45420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23"/>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4"/>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a:p>
            <a:pPr indent="0" lvl="0" marL="0" rtl="0" algn="ctr">
              <a:spcBef>
                <a:spcPts val="0"/>
              </a:spcBef>
              <a:spcAft>
                <a:spcPts val="0"/>
              </a:spcAft>
              <a:buNone/>
            </a:pPr>
            <a:r>
              <a:rPr lang="en" sz="8500"/>
              <a:t>listenUpdates()</a:t>
            </a:r>
            <a:endParaRPr sz="85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5"/>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0"/>
              <a:t>R</a:t>
            </a:r>
            <a:r>
              <a:rPr b="1" lang="en" sz="11000"/>
              <a:t>EFERENCES</a:t>
            </a:r>
            <a:endParaRPr b="1" sz="11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940" name="Google Shape;940;p12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https://console.firebase.google.com/</a:t>
            </a:r>
            <a:endParaRPr/>
          </a:p>
          <a:p>
            <a:pPr indent="0" lvl="0" marL="0" rtl="0" algn="l">
              <a:spcBef>
                <a:spcPts val="1600"/>
              </a:spcBef>
              <a:spcAft>
                <a:spcPts val="1600"/>
              </a:spcAft>
              <a:buNone/>
            </a:pPr>
            <a:r>
              <a:rPr lang="en" u="sng">
                <a:solidFill>
                  <a:schemeClr val="hlink"/>
                </a:solidFill>
                <a:hlinkClick r:id="rId4"/>
              </a:rPr>
              <a:t>https://firebase.google.com/docs/firestore/quickstart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4" name="Shape 944"/>
        <p:cNvGrpSpPr/>
        <p:nvPr/>
      </p:nvGrpSpPr>
      <p:grpSpPr>
        <a:xfrm>
          <a:off x="0" y="0"/>
          <a:ext cx="0" cy="0"/>
          <a:chOff x="0" y="0"/>
          <a:chExt cx="0" cy="0"/>
        </a:xfrm>
      </p:grpSpPr>
      <p:sp>
        <p:nvSpPr>
          <p:cNvPr id="945" name="Google Shape;945;p12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Scale across multiple databases</a:t>
            </a:r>
            <a:endParaRPr/>
          </a:p>
        </p:txBody>
      </p:sp>
      <p:sp>
        <p:nvSpPr>
          <p:cNvPr id="946" name="Google Shape;946;p12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Firebase Realtime Database on the Blaze pricing plan, you can support your app's data needs at scale by splitting your data across multiple database instances in the same Firebase project</a:t>
            </a:r>
            <a:endParaRPr/>
          </a:p>
          <a:p>
            <a:pPr indent="0" lvl="0" marL="0" rtl="0" algn="l">
              <a:spcBef>
                <a:spcPts val="1600"/>
              </a:spcBef>
              <a:spcAft>
                <a:spcPts val="0"/>
              </a:spcAft>
              <a:buNone/>
            </a:pPr>
            <a:r>
              <a:rPr lang="en"/>
              <a:t>Streamline authentication with Firebase Authentication on your project and authenticate users across your database instances</a:t>
            </a:r>
            <a:endParaRPr/>
          </a:p>
          <a:p>
            <a:pPr indent="0" lvl="0" marL="0" rtl="0" algn="l">
              <a:spcBef>
                <a:spcPts val="1600"/>
              </a:spcBef>
              <a:spcAft>
                <a:spcPts val="1600"/>
              </a:spcAft>
              <a:buNone/>
            </a:pPr>
            <a:r>
              <a:rPr lang="en"/>
              <a:t>Control access to the data in each database with custom Firebase Realtime Database Rules for each database instance.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0" name="Shape 950"/>
        <p:cNvGrpSpPr/>
        <p:nvPr/>
      </p:nvGrpSpPr>
      <p:grpSpPr>
        <a:xfrm>
          <a:off x="0" y="0"/>
          <a:ext cx="0" cy="0"/>
          <a:chOff x="0" y="0"/>
          <a:chExt cx="0" cy="0"/>
        </a:xfrm>
      </p:grpSpPr>
      <p:sp>
        <p:nvSpPr>
          <p:cNvPr id="951" name="Google Shape;951;p128"/>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 Firebase to your JavaScript project</a:t>
            </a:r>
            <a:endParaRPr/>
          </a:p>
          <a:p>
            <a:pPr indent="0" lvl="0" marL="0" rtl="0" algn="ctr">
              <a:spcBef>
                <a:spcPts val="0"/>
              </a:spcBef>
              <a:spcAft>
                <a:spcPts val="0"/>
              </a:spcAft>
              <a:buNone/>
            </a:pPr>
            <a:r>
              <a:rPr lang="en"/>
              <a:t>Step 1: Create a Firebase project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Firebase project</a:t>
            </a:r>
            <a:endParaRPr/>
          </a:p>
        </p:txBody>
      </p:sp>
      <p:sp>
        <p:nvSpPr>
          <p:cNvPr id="957" name="Google Shape;957;p12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a:t>
            </a:r>
            <a:r>
              <a:rPr lang="en" u="sng">
                <a:solidFill>
                  <a:schemeClr val="hlink"/>
                </a:solidFill>
                <a:hlinkClick r:id="rId3"/>
              </a:rPr>
              <a:t>Firebase console</a:t>
            </a:r>
            <a:r>
              <a:rPr lang="en"/>
              <a:t>, click Add project, then select or enter a Project name.</a:t>
            </a:r>
            <a:endParaRPr/>
          </a:p>
          <a:p>
            <a:pPr indent="0" lvl="0" marL="0" rtl="0" algn="l">
              <a:spcBef>
                <a:spcPts val="1600"/>
              </a:spcBef>
              <a:spcAft>
                <a:spcPts val="1600"/>
              </a:spcAft>
              <a:buNone/>
            </a:pPr>
            <a:r>
              <a:t/>
            </a:r>
            <a:endParaRPr/>
          </a:p>
        </p:txBody>
      </p:sp>
      <p:pic>
        <p:nvPicPr>
          <p:cNvPr id="958" name="Google Shape;958;p129"/>
          <p:cNvPicPr preferRelativeResize="0"/>
          <p:nvPr/>
        </p:nvPicPr>
        <p:blipFill>
          <a:blip r:embed="rId4">
            <a:alphaModFix/>
          </a:blip>
          <a:stretch>
            <a:fillRect/>
          </a:stretch>
        </p:blipFill>
        <p:spPr>
          <a:xfrm>
            <a:off x="1575025" y="2023650"/>
            <a:ext cx="6197374" cy="26709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sp>
        <p:nvSpPr>
          <p:cNvPr id="963" name="Google Shape;963;p13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https://console.firebase.google.com/u/0/</a:t>
            </a:r>
            <a:endParaRPr/>
          </a:p>
        </p:txBody>
      </p:sp>
      <p:sp>
        <p:nvSpPr>
          <p:cNvPr id="964" name="Google Shape;964;p13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5" name="Google Shape;965;p130"/>
          <p:cNvPicPr preferRelativeResize="0"/>
          <p:nvPr/>
        </p:nvPicPr>
        <p:blipFill>
          <a:blip r:embed="rId4">
            <a:alphaModFix/>
          </a:blip>
          <a:stretch>
            <a:fillRect/>
          </a:stretch>
        </p:blipFill>
        <p:spPr>
          <a:xfrm>
            <a:off x="141225" y="1068325"/>
            <a:ext cx="8880000" cy="3827038"/>
          </a:xfrm>
          <a:prstGeom prst="rect">
            <a:avLst/>
          </a:prstGeom>
          <a:noFill/>
          <a:ln>
            <a:noFill/>
          </a:ln>
        </p:spPr>
      </p:pic>
      <p:pic>
        <p:nvPicPr>
          <p:cNvPr id="966" name="Google Shape;966;p130"/>
          <p:cNvPicPr preferRelativeResize="0"/>
          <p:nvPr/>
        </p:nvPicPr>
        <p:blipFill>
          <a:blip r:embed="rId5">
            <a:alphaModFix/>
          </a:blip>
          <a:stretch>
            <a:fillRect/>
          </a:stretch>
        </p:blipFill>
        <p:spPr>
          <a:xfrm>
            <a:off x="4922750" y="917925"/>
            <a:ext cx="4098476" cy="4098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0" name="Shape 970"/>
        <p:cNvGrpSpPr/>
        <p:nvPr/>
      </p:nvGrpSpPr>
      <p:grpSpPr>
        <a:xfrm>
          <a:off x="0" y="0"/>
          <a:ext cx="0" cy="0"/>
          <a:chOff x="0" y="0"/>
          <a:chExt cx="0" cy="0"/>
        </a:xfrm>
      </p:grpSpPr>
      <p:sp>
        <p:nvSpPr>
          <p:cNvPr id="971" name="Google Shape;971;p13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Enable Google Analytics</a:t>
            </a:r>
            <a:endParaRPr/>
          </a:p>
        </p:txBody>
      </p:sp>
      <p:sp>
        <p:nvSpPr>
          <p:cNvPr id="972" name="Google Shape;972;p13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3" name="Google Shape;973;p131"/>
          <p:cNvPicPr preferRelativeResize="0"/>
          <p:nvPr/>
        </p:nvPicPr>
        <p:blipFill>
          <a:blip r:embed="rId3">
            <a:alphaModFix/>
          </a:blip>
          <a:stretch>
            <a:fillRect/>
          </a:stretch>
        </p:blipFill>
        <p:spPr>
          <a:xfrm>
            <a:off x="2188200" y="918000"/>
            <a:ext cx="5032476" cy="4067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4"/>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47" name="Google Shape;147;p24"/>
          <p:cNvPicPr preferRelativeResize="0"/>
          <p:nvPr/>
        </p:nvPicPr>
        <p:blipFill>
          <a:blip r:embed="rId4">
            <a:alphaModFix/>
          </a:blip>
          <a:stretch>
            <a:fillRect/>
          </a:stretch>
        </p:blipFill>
        <p:spPr>
          <a:xfrm>
            <a:off x="3689421" y="1143000"/>
            <a:ext cx="5575161" cy="5143502"/>
          </a:xfrm>
          <a:prstGeom prst="rect">
            <a:avLst/>
          </a:prstGeom>
          <a:noFill/>
          <a:ln>
            <a:noFill/>
          </a:ln>
        </p:spPr>
      </p:pic>
      <p:sp>
        <p:nvSpPr>
          <p:cNvPr id="148" name="Google Shape;148;p24"/>
          <p:cNvSpPr/>
          <p:nvPr/>
        </p:nvSpPr>
        <p:spPr>
          <a:xfrm>
            <a:off x="5515425" y="264050"/>
            <a:ext cx="3038700" cy="9891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Cloud Firestore</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Realtime Database</a:t>
            </a:r>
            <a:endParaRPr sz="2400">
              <a:latin typeface="Oswald"/>
              <a:ea typeface="Oswald"/>
              <a:cs typeface="Oswald"/>
              <a:sym typeface="Oswald"/>
            </a:endParaRPr>
          </a:p>
        </p:txBody>
      </p:sp>
      <p:cxnSp>
        <p:nvCxnSpPr>
          <p:cNvPr id="149" name="Google Shape;149;p24"/>
          <p:cNvCxnSpPr/>
          <p:nvPr/>
        </p:nvCxnSpPr>
        <p:spPr>
          <a:xfrm rot="10800000">
            <a:off x="1075049" y="16105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50" name="Google Shape;150;p24"/>
          <p:cNvSpPr/>
          <p:nvPr/>
        </p:nvSpPr>
        <p:spPr>
          <a:xfrm>
            <a:off x="1561349" y="17587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51" name="Google Shape;151;p24"/>
          <p:cNvCxnSpPr/>
          <p:nvPr/>
        </p:nvCxnSpPr>
        <p:spPr>
          <a:xfrm rot="10800000">
            <a:off x="4909074" y="28519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52" name="Google Shape;152;p24"/>
          <p:cNvSpPr/>
          <p:nvPr/>
        </p:nvSpPr>
        <p:spPr>
          <a:xfrm>
            <a:off x="5395374" y="30001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7" name="Shape 977"/>
        <p:cNvGrpSpPr/>
        <p:nvPr/>
      </p:nvGrpSpPr>
      <p:grpSpPr>
        <a:xfrm>
          <a:off x="0" y="0"/>
          <a:ext cx="0" cy="0"/>
          <a:chOff x="0" y="0"/>
          <a:chExt cx="0" cy="0"/>
        </a:xfrm>
      </p:grpSpPr>
      <p:sp>
        <p:nvSpPr>
          <p:cNvPr id="978" name="Google Shape;978;p13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Done</a:t>
            </a:r>
            <a:endParaRPr/>
          </a:p>
        </p:txBody>
      </p:sp>
      <p:sp>
        <p:nvSpPr>
          <p:cNvPr id="979" name="Google Shape;979;p13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Firebase automatically provisions resources for your Firebase project.</a:t>
            </a:r>
            <a:endParaRPr/>
          </a:p>
          <a:p>
            <a:pPr indent="0" lvl="0" marL="0" rtl="0" algn="l">
              <a:spcBef>
                <a:spcPts val="1600"/>
              </a:spcBef>
              <a:spcAft>
                <a:spcPts val="1600"/>
              </a:spcAft>
              <a:buNone/>
            </a:pPr>
            <a:r>
              <a:rPr lang="en"/>
              <a:t>When the process completes, you'll be taken to the overview page for your Firebase project in the Firebase console.</a:t>
            </a:r>
            <a:endParaRPr/>
          </a:p>
        </p:txBody>
      </p:sp>
      <p:pic>
        <p:nvPicPr>
          <p:cNvPr id="980" name="Google Shape;980;p132"/>
          <p:cNvPicPr preferRelativeResize="0"/>
          <p:nvPr/>
        </p:nvPicPr>
        <p:blipFill>
          <a:blip r:embed="rId3">
            <a:alphaModFix/>
          </a:blip>
          <a:stretch>
            <a:fillRect/>
          </a:stretch>
        </p:blipFill>
        <p:spPr>
          <a:xfrm>
            <a:off x="6007200" y="918000"/>
            <a:ext cx="3010351" cy="40093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4" name="Shape 984"/>
        <p:cNvGrpSpPr/>
        <p:nvPr/>
      </p:nvGrpSpPr>
      <p:grpSpPr>
        <a:xfrm>
          <a:off x="0" y="0"/>
          <a:ext cx="0" cy="0"/>
          <a:chOff x="0" y="0"/>
          <a:chExt cx="0" cy="0"/>
        </a:xfrm>
      </p:grpSpPr>
      <p:sp>
        <p:nvSpPr>
          <p:cNvPr id="985" name="Google Shape;985;p133"/>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Add Firebase to your JavaScript project</a:t>
            </a:r>
            <a:endParaRPr/>
          </a:p>
          <a:p>
            <a:pPr indent="0" lvl="0" marL="0" rtl="0" algn="ctr">
              <a:spcBef>
                <a:spcPts val="0"/>
              </a:spcBef>
              <a:spcAft>
                <a:spcPts val="0"/>
              </a:spcAft>
              <a:buNone/>
            </a:pPr>
            <a:r>
              <a:rPr lang="en"/>
              <a:t>Step 2: Register your app with Firebase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13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Register your app with Firebase</a:t>
            </a:r>
            <a:endParaRPr/>
          </a:p>
        </p:txBody>
      </p:sp>
      <p:sp>
        <p:nvSpPr>
          <p:cNvPr id="991" name="Google Shape;991;p13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a Firebase project, you can add your web app to it.</a:t>
            </a:r>
            <a:endParaRPr/>
          </a:p>
          <a:p>
            <a:pPr indent="0" lvl="0" marL="0" rtl="0" algn="l">
              <a:spcBef>
                <a:spcPts val="1600"/>
              </a:spcBef>
              <a:spcAft>
                <a:spcPts val="0"/>
              </a:spcAft>
              <a:buNone/>
            </a:pPr>
            <a:r>
              <a:rPr lang="en"/>
              <a:t>In the center of the Firebase console's project overview page, click the Web icon (plat_web) to launch the setup workflow.</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92" name="Google Shape;992;p134"/>
          <p:cNvPicPr preferRelativeResize="0"/>
          <p:nvPr/>
        </p:nvPicPr>
        <p:blipFill>
          <a:blip r:embed="rId3">
            <a:alphaModFix/>
          </a:blip>
          <a:stretch>
            <a:fillRect/>
          </a:stretch>
        </p:blipFill>
        <p:spPr>
          <a:xfrm>
            <a:off x="4453875" y="861575"/>
            <a:ext cx="4404376" cy="2253100"/>
          </a:xfrm>
          <a:prstGeom prst="rect">
            <a:avLst/>
          </a:prstGeom>
          <a:noFill/>
          <a:ln>
            <a:noFill/>
          </a:ln>
        </p:spPr>
      </p:pic>
      <p:sp>
        <p:nvSpPr>
          <p:cNvPr id="993" name="Google Shape;993;p134"/>
          <p:cNvSpPr txBox="1"/>
          <p:nvPr>
            <p:ph idx="1" type="body"/>
          </p:nvPr>
        </p:nvSpPr>
        <p:spPr>
          <a:xfrm>
            <a:off x="4286725" y="3114675"/>
            <a:ext cx="4723800" cy="202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Enter your app's nickname, an internal, convenience identifier and is only visible to you in the Firebase console.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7" name="Shape 997"/>
        <p:cNvGrpSpPr/>
        <p:nvPr/>
      </p:nvGrpSpPr>
      <p:grpSpPr>
        <a:xfrm>
          <a:off x="0" y="0"/>
          <a:ext cx="0" cy="0"/>
          <a:chOff x="0" y="0"/>
          <a:chExt cx="0" cy="0"/>
        </a:xfrm>
      </p:grpSpPr>
      <p:sp>
        <p:nvSpPr>
          <p:cNvPr id="998" name="Google Shape;998;p13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6"/>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500"/>
              <a:t>S</a:t>
            </a:r>
            <a:r>
              <a:rPr b="1" lang="en" sz="10000"/>
              <a:t>ETTING</a:t>
            </a:r>
            <a:r>
              <a:rPr b="1" lang="en" sz="11500"/>
              <a:t> </a:t>
            </a:r>
            <a:r>
              <a:rPr b="1" lang="en" sz="10000"/>
              <a:t>UP</a:t>
            </a:r>
            <a:endParaRPr b="1" sz="10000"/>
          </a:p>
          <a:p>
            <a:pPr indent="0" lvl="0" marL="0" rtl="0" algn="ctr">
              <a:spcBef>
                <a:spcPts val="0"/>
              </a:spcBef>
              <a:spcAft>
                <a:spcPts val="0"/>
              </a:spcAft>
              <a:buNone/>
            </a:pPr>
            <a:r>
              <a:rPr b="1" lang="en" sz="11500"/>
              <a:t>F</a:t>
            </a:r>
            <a:r>
              <a:rPr b="1" lang="en" sz="10000"/>
              <a:t>IRESTORE</a:t>
            </a:r>
            <a:endParaRPr b="1" sz="10000"/>
          </a:p>
          <a:p>
            <a:pPr indent="0" lvl="0" marL="0" rtl="0" algn="ctr">
              <a:spcBef>
                <a:spcPts val="0"/>
              </a:spcBef>
              <a:spcAft>
                <a:spcPts val="0"/>
              </a:spcAft>
              <a:buNone/>
            </a:pPr>
            <a:r>
              <a:rPr b="1" lang="en" sz="11500"/>
              <a:t>&amp; N</a:t>
            </a:r>
            <a:r>
              <a:rPr b="1" lang="en" sz="10000"/>
              <a:t>ODE.JS</a:t>
            </a:r>
            <a:endParaRPr b="1" sz="10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5"/>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60" name="Google Shape;160;p25"/>
          <p:cNvPicPr preferRelativeResize="0"/>
          <p:nvPr/>
        </p:nvPicPr>
        <p:blipFill>
          <a:blip r:embed="rId4">
            <a:alphaModFix/>
          </a:blip>
          <a:stretch>
            <a:fillRect/>
          </a:stretch>
        </p:blipFill>
        <p:spPr>
          <a:xfrm>
            <a:off x="3689421" y="1143000"/>
            <a:ext cx="5575161" cy="5143502"/>
          </a:xfrm>
          <a:prstGeom prst="rect">
            <a:avLst/>
          </a:prstGeom>
          <a:noFill/>
          <a:ln>
            <a:noFill/>
          </a:ln>
        </p:spPr>
      </p:pic>
      <p:sp>
        <p:nvSpPr>
          <p:cNvPr id="161" name="Google Shape;161;p25"/>
          <p:cNvSpPr/>
          <p:nvPr/>
        </p:nvSpPr>
        <p:spPr>
          <a:xfrm>
            <a:off x="5515425" y="264050"/>
            <a:ext cx="3038700" cy="9891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Storage</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Hosting</a:t>
            </a:r>
            <a:endParaRPr sz="2400">
              <a:latin typeface="Oswald"/>
              <a:ea typeface="Oswald"/>
              <a:cs typeface="Oswald"/>
              <a:sym typeface="Oswald"/>
            </a:endParaRPr>
          </a:p>
        </p:txBody>
      </p:sp>
      <p:cxnSp>
        <p:nvCxnSpPr>
          <p:cNvPr id="162" name="Google Shape;162;p25"/>
          <p:cNvCxnSpPr/>
          <p:nvPr/>
        </p:nvCxnSpPr>
        <p:spPr>
          <a:xfrm rot="10800000">
            <a:off x="1075049" y="19153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63" name="Google Shape;163;p25"/>
          <p:cNvSpPr/>
          <p:nvPr/>
        </p:nvSpPr>
        <p:spPr>
          <a:xfrm>
            <a:off x="1561349" y="20635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64" name="Google Shape;164;p25"/>
          <p:cNvCxnSpPr/>
          <p:nvPr/>
        </p:nvCxnSpPr>
        <p:spPr>
          <a:xfrm rot="10800000">
            <a:off x="4909074" y="31567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65" name="Google Shape;165;p25"/>
          <p:cNvSpPr/>
          <p:nvPr/>
        </p:nvSpPr>
        <p:spPr>
          <a:xfrm>
            <a:off x="5395374" y="33049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6"/>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73" name="Google Shape;173;p26"/>
          <p:cNvPicPr preferRelativeResize="0"/>
          <p:nvPr/>
        </p:nvPicPr>
        <p:blipFill>
          <a:blip r:embed="rId4">
            <a:alphaModFix/>
          </a:blip>
          <a:stretch>
            <a:fillRect/>
          </a:stretch>
        </p:blipFill>
        <p:spPr>
          <a:xfrm>
            <a:off x="3689421" y="1143000"/>
            <a:ext cx="5575161" cy="5143502"/>
          </a:xfrm>
          <a:prstGeom prst="rect">
            <a:avLst/>
          </a:prstGeom>
          <a:noFill/>
          <a:ln>
            <a:noFill/>
          </a:ln>
        </p:spPr>
      </p:pic>
      <p:sp>
        <p:nvSpPr>
          <p:cNvPr id="174" name="Google Shape;174;p26"/>
          <p:cNvSpPr/>
          <p:nvPr/>
        </p:nvSpPr>
        <p:spPr>
          <a:xfrm>
            <a:off x="5515425" y="264050"/>
            <a:ext cx="3038700" cy="9891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Functions</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Machine Learning</a:t>
            </a:r>
            <a:endParaRPr sz="2400">
              <a:latin typeface="Oswald"/>
              <a:ea typeface="Oswald"/>
              <a:cs typeface="Oswald"/>
              <a:sym typeface="Oswald"/>
            </a:endParaRPr>
          </a:p>
        </p:txBody>
      </p:sp>
      <p:cxnSp>
        <p:nvCxnSpPr>
          <p:cNvPr id="175" name="Google Shape;175;p26"/>
          <p:cNvCxnSpPr/>
          <p:nvPr/>
        </p:nvCxnSpPr>
        <p:spPr>
          <a:xfrm rot="10800000">
            <a:off x="1075049" y="22201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76" name="Google Shape;176;p26"/>
          <p:cNvSpPr/>
          <p:nvPr/>
        </p:nvSpPr>
        <p:spPr>
          <a:xfrm>
            <a:off x="1561349" y="23683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77" name="Google Shape;177;p26"/>
          <p:cNvCxnSpPr/>
          <p:nvPr/>
        </p:nvCxnSpPr>
        <p:spPr>
          <a:xfrm rot="10800000">
            <a:off x="4909074" y="34615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78" name="Google Shape;178;p26"/>
          <p:cNvSpPr/>
          <p:nvPr/>
        </p:nvSpPr>
        <p:spPr>
          <a:xfrm>
            <a:off x="5395374" y="36097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27"/>
          <p:cNvPicPr preferRelativeResize="0"/>
          <p:nvPr/>
        </p:nvPicPr>
        <p:blipFill>
          <a:blip r:embed="rId3">
            <a:alphaModFix/>
          </a:blip>
          <a:stretch>
            <a:fillRect/>
          </a:stretch>
        </p:blipFill>
        <p:spPr>
          <a:xfrm>
            <a:off x="-653979" y="0"/>
            <a:ext cx="5575161" cy="5143502"/>
          </a:xfrm>
          <a:prstGeom prst="rect">
            <a:avLst/>
          </a:prstGeom>
          <a:noFill/>
          <a:ln>
            <a:noFill/>
          </a:ln>
        </p:spPr>
      </p:pic>
      <p:pic>
        <p:nvPicPr>
          <p:cNvPr id="186" name="Google Shape;186;p27"/>
          <p:cNvPicPr preferRelativeResize="0"/>
          <p:nvPr/>
        </p:nvPicPr>
        <p:blipFill>
          <a:blip r:embed="rId4">
            <a:alphaModFix/>
          </a:blip>
          <a:stretch>
            <a:fillRect/>
          </a:stretch>
        </p:blipFill>
        <p:spPr>
          <a:xfrm>
            <a:off x="3841821" y="0"/>
            <a:ext cx="5575161" cy="5143502"/>
          </a:xfrm>
          <a:prstGeom prst="rect">
            <a:avLst/>
          </a:prstGeom>
          <a:noFill/>
          <a:ln>
            <a:noFill/>
          </a:ln>
        </p:spPr>
      </p:pic>
      <p:cxnSp>
        <p:nvCxnSpPr>
          <p:cNvPr id="187" name="Google Shape;187;p27"/>
          <p:cNvCxnSpPr/>
          <p:nvPr/>
        </p:nvCxnSpPr>
        <p:spPr>
          <a:xfrm rot="10800000">
            <a:off x="1227449" y="24487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88" name="Google Shape;188;p27"/>
          <p:cNvSpPr/>
          <p:nvPr/>
        </p:nvSpPr>
        <p:spPr>
          <a:xfrm>
            <a:off x="1713749" y="25969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89" name="Google Shape;189;p27"/>
          <p:cNvCxnSpPr/>
          <p:nvPr/>
        </p:nvCxnSpPr>
        <p:spPr>
          <a:xfrm rot="10800000">
            <a:off x="3818249" y="36679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90" name="Google Shape;190;p27"/>
          <p:cNvSpPr/>
          <p:nvPr/>
        </p:nvSpPr>
        <p:spPr>
          <a:xfrm>
            <a:off x="4304549" y="3816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191" name="Google Shape;191;p27"/>
          <p:cNvCxnSpPr/>
          <p:nvPr/>
        </p:nvCxnSpPr>
        <p:spPr>
          <a:xfrm rot="10800000">
            <a:off x="5266049" y="32107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92" name="Google Shape;192;p27"/>
          <p:cNvSpPr/>
          <p:nvPr/>
        </p:nvSpPr>
        <p:spPr>
          <a:xfrm>
            <a:off x="5752349" y="33589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cxnSp>
        <p:nvCxnSpPr>
          <p:cNvPr id="193" name="Google Shape;193;p27"/>
          <p:cNvCxnSpPr/>
          <p:nvPr/>
        </p:nvCxnSpPr>
        <p:spPr>
          <a:xfrm rot="10800000">
            <a:off x="8161649" y="36679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94" name="Google Shape;194;p27"/>
          <p:cNvSpPr/>
          <p:nvPr/>
        </p:nvSpPr>
        <p:spPr>
          <a:xfrm>
            <a:off x="8647949" y="3816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8"/>
          <p:cNvPicPr preferRelativeResize="0"/>
          <p:nvPr/>
        </p:nvPicPr>
        <p:blipFill>
          <a:blip r:embed="rId3">
            <a:alphaModFix/>
          </a:blip>
          <a:stretch>
            <a:fillRect/>
          </a:stretch>
        </p:blipFill>
        <p:spPr>
          <a:xfrm>
            <a:off x="-653979" y="0"/>
            <a:ext cx="5575161" cy="5143502"/>
          </a:xfrm>
          <a:prstGeom prst="rect">
            <a:avLst/>
          </a:prstGeom>
          <a:noFill/>
          <a:ln>
            <a:noFill/>
          </a:ln>
        </p:spPr>
      </p:pic>
      <p:pic>
        <p:nvPicPr>
          <p:cNvPr id="202" name="Google Shape;202;p28"/>
          <p:cNvPicPr preferRelativeResize="0"/>
          <p:nvPr/>
        </p:nvPicPr>
        <p:blipFill>
          <a:blip r:embed="rId4">
            <a:alphaModFix/>
          </a:blip>
          <a:stretch>
            <a:fillRect/>
          </a:stretch>
        </p:blipFill>
        <p:spPr>
          <a:xfrm>
            <a:off x="3841821" y="0"/>
            <a:ext cx="5575161" cy="5143502"/>
          </a:xfrm>
          <a:prstGeom prst="rect">
            <a:avLst/>
          </a:prstGeom>
          <a:noFill/>
          <a:ln>
            <a:noFill/>
          </a:ln>
        </p:spPr>
      </p:pic>
      <p:cxnSp>
        <p:nvCxnSpPr>
          <p:cNvPr id="203" name="Google Shape;203;p28"/>
          <p:cNvCxnSpPr/>
          <p:nvPr/>
        </p:nvCxnSpPr>
        <p:spPr>
          <a:xfrm rot="10800000">
            <a:off x="1657699" y="20131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04" name="Google Shape;204;p28"/>
          <p:cNvSpPr/>
          <p:nvPr/>
        </p:nvSpPr>
        <p:spPr>
          <a:xfrm>
            <a:off x="2143999" y="21613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205" name="Google Shape;205;p28"/>
          <p:cNvCxnSpPr/>
          <p:nvPr/>
        </p:nvCxnSpPr>
        <p:spPr>
          <a:xfrm rot="10800000">
            <a:off x="5547999" y="28935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06" name="Google Shape;206;p28"/>
          <p:cNvSpPr/>
          <p:nvPr/>
        </p:nvSpPr>
        <p:spPr>
          <a:xfrm>
            <a:off x="6034299" y="30417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207" name="Google Shape;207;p28"/>
          <p:cNvCxnSpPr/>
          <p:nvPr/>
        </p:nvCxnSpPr>
        <p:spPr>
          <a:xfrm rot="10800000">
            <a:off x="7936874" y="345947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08" name="Google Shape;208;p28"/>
          <p:cNvSpPr/>
          <p:nvPr/>
        </p:nvSpPr>
        <p:spPr>
          <a:xfrm>
            <a:off x="8423174" y="36076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
        <p:nvSpPr>
          <p:cNvPr id="209" name="Google Shape;209;p28"/>
          <p:cNvSpPr txBox="1"/>
          <p:nvPr/>
        </p:nvSpPr>
        <p:spPr>
          <a:xfrm>
            <a:off x="2642100" y="1863050"/>
            <a:ext cx="1449000" cy="9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Create</a:t>
            </a:r>
            <a:endParaRPr sz="2700">
              <a:latin typeface="Oswald"/>
              <a:ea typeface="Oswald"/>
              <a:cs typeface="Oswald"/>
              <a:sym typeface="Oswald"/>
            </a:endParaRPr>
          </a:p>
          <a:p>
            <a:pPr indent="0" lvl="0" marL="0" rtl="0" algn="l">
              <a:spcBef>
                <a:spcPts val="0"/>
              </a:spcBef>
              <a:spcAft>
                <a:spcPts val="0"/>
              </a:spcAft>
              <a:buNone/>
            </a:pPr>
            <a:r>
              <a:rPr lang="en" sz="2700">
                <a:latin typeface="Oswald"/>
                <a:ea typeface="Oswald"/>
                <a:cs typeface="Oswald"/>
                <a:sym typeface="Oswald"/>
              </a:rPr>
              <a:t>collection</a:t>
            </a:r>
            <a:endParaRPr sz="2700">
              <a:latin typeface="Oswald"/>
              <a:ea typeface="Oswald"/>
              <a:cs typeface="Oswald"/>
              <a:sym typeface="Oswald"/>
            </a:endParaRPr>
          </a:p>
        </p:txBody>
      </p:sp>
      <p:sp>
        <p:nvSpPr>
          <p:cNvPr id="210" name="Google Shape;210;p28"/>
          <p:cNvSpPr txBox="1"/>
          <p:nvPr/>
        </p:nvSpPr>
        <p:spPr>
          <a:xfrm>
            <a:off x="6528300" y="3082250"/>
            <a:ext cx="1329300" cy="954300"/>
          </a:xfrm>
          <a:prstGeom prst="rect">
            <a:avLst/>
          </a:prstGeom>
          <a:solidFill>
            <a:srgbClr val="FFFFFF">
              <a:alpha val="474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Oswald"/>
                <a:ea typeface="Oswald"/>
                <a:cs typeface="Oswald"/>
                <a:sym typeface="Oswald"/>
              </a:rPr>
              <a:t>Name</a:t>
            </a:r>
            <a:endParaRPr sz="2500">
              <a:latin typeface="Oswald"/>
              <a:ea typeface="Oswald"/>
              <a:cs typeface="Oswald"/>
              <a:sym typeface="Oswald"/>
            </a:endParaRPr>
          </a:p>
          <a:p>
            <a:pPr indent="0" lvl="0" marL="0" rtl="0" algn="l">
              <a:spcBef>
                <a:spcPts val="0"/>
              </a:spcBef>
              <a:spcAft>
                <a:spcPts val="0"/>
              </a:spcAft>
              <a:buNone/>
            </a:pPr>
            <a:r>
              <a:rPr lang="en" sz="2500">
                <a:latin typeface="Oswald"/>
                <a:ea typeface="Oswald"/>
                <a:cs typeface="Oswald"/>
                <a:sym typeface="Oswald"/>
              </a:rPr>
              <a:t>collection</a:t>
            </a:r>
            <a:endParaRPr sz="2500">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29"/>
          <p:cNvPicPr preferRelativeResize="0"/>
          <p:nvPr/>
        </p:nvPicPr>
        <p:blipFill>
          <a:blip r:embed="rId3">
            <a:alphaModFix/>
          </a:blip>
          <a:stretch>
            <a:fillRect/>
          </a:stretch>
        </p:blipFill>
        <p:spPr>
          <a:xfrm>
            <a:off x="-653979" y="0"/>
            <a:ext cx="5575161" cy="5143502"/>
          </a:xfrm>
          <a:prstGeom prst="rect">
            <a:avLst/>
          </a:prstGeom>
          <a:noFill/>
          <a:ln>
            <a:noFill/>
          </a:ln>
        </p:spPr>
      </p:pic>
      <p:pic>
        <p:nvPicPr>
          <p:cNvPr id="218" name="Google Shape;218;p29"/>
          <p:cNvPicPr preferRelativeResize="0"/>
          <p:nvPr/>
        </p:nvPicPr>
        <p:blipFill>
          <a:blip r:embed="rId4">
            <a:alphaModFix/>
          </a:blip>
          <a:stretch>
            <a:fillRect/>
          </a:stretch>
        </p:blipFill>
        <p:spPr>
          <a:xfrm>
            <a:off x="3841821" y="0"/>
            <a:ext cx="5575161" cy="5143502"/>
          </a:xfrm>
          <a:prstGeom prst="rect">
            <a:avLst/>
          </a:prstGeom>
          <a:noFill/>
          <a:ln>
            <a:noFill/>
          </a:ln>
        </p:spPr>
      </p:pic>
      <p:cxnSp>
        <p:nvCxnSpPr>
          <p:cNvPr id="219" name="Google Shape;219;p29"/>
          <p:cNvCxnSpPr/>
          <p:nvPr/>
        </p:nvCxnSpPr>
        <p:spPr>
          <a:xfrm rot="10800000">
            <a:off x="1175024" y="32051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20" name="Google Shape;220;p29"/>
          <p:cNvSpPr/>
          <p:nvPr/>
        </p:nvSpPr>
        <p:spPr>
          <a:xfrm>
            <a:off x="1661324" y="33533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221" name="Google Shape;221;p29"/>
          <p:cNvCxnSpPr/>
          <p:nvPr/>
        </p:nvCxnSpPr>
        <p:spPr>
          <a:xfrm rot="10800000">
            <a:off x="6338074" y="31517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22" name="Google Shape;222;p29"/>
          <p:cNvSpPr/>
          <p:nvPr/>
        </p:nvSpPr>
        <p:spPr>
          <a:xfrm>
            <a:off x="6824374" y="32999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cxnSp>
        <p:nvCxnSpPr>
          <p:cNvPr id="223" name="Google Shape;223;p29"/>
          <p:cNvCxnSpPr/>
          <p:nvPr/>
        </p:nvCxnSpPr>
        <p:spPr>
          <a:xfrm flipH="1">
            <a:off x="1708424" y="209375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24" name="Google Shape;224;p29"/>
          <p:cNvSpPr/>
          <p:nvPr/>
        </p:nvSpPr>
        <p:spPr>
          <a:xfrm>
            <a:off x="2194724" y="224195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225" name="Google Shape;225;p29"/>
          <p:cNvCxnSpPr/>
          <p:nvPr/>
        </p:nvCxnSpPr>
        <p:spPr>
          <a:xfrm flipH="1">
            <a:off x="7009299" y="2512780"/>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26" name="Google Shape;226;p29"/>
          <p:cNvSpPr/>
          <p:nvPr/>
        </p:nvSpPr>
        <p:spPr>
          <a:xfrm>
            <a:off x="7495599" y="2660980"/>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cxnSp>
        <p:nvCxnSpPr>
          <p:cNvPr id="227" name="Google Shape;227;p29"/>
          <p:cNvCxnSpPr/>
          <p:nvPr/>
        </p:nvCxnSpPr>
        <p:spPr>
          <a:xfrm rot="10800000">
            <a:off x="7944799" y="377277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28" name="Google Shape;228;p29"/>
          <p:cNvSpPr/>
          <p:nvPr/>
        </p:nvSpPr>
        <p:spPr>
          <a:xfrm>
            <a:off x="8431099" y="392097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5</a:t>
            </a:r>
            <a:endParaRPr b="1" sz="2400">
              <a:solidFill>
                <a:srgbClr val="FFFFFF"/>
              </a:solidFill>
            </a:endParaRPr>
          </a:p>
        </p:txBody>
      </p:sp>
      <p:sp>
        <p:nvSpPr>
          <p:cNvPr id="229" name="Google Shape;229;p29"/>
          <p:cNvSpPr txBox="1"/>
          <p:nvPr/>
        </p:nvSpPr>
        <p:spPr>
          <a:xfrm>
            <a:off x="2642100" y="2167850"/>
            <a:ext cx="9771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Set ID</a:t>
            </a:r>
            <a:endParaRPr sz="2700">
              <a:latin typeface="Oswald"/>
              <a:ea typeface="Oswald"/>
              <a:cs typeface="Oswald"/>
              <a:sym typeface="Oswald"/>
            </a:endParaRPr>
          </a:p>
        </p:txBody>
      </p:sp>
      <p:sp>
        <p:nvSpPr>
          <p:cNvPr id="230" name="Google Shape;230;p29"/>
          <p:cNvSpPr txBox="1"/>
          <p:nvPr/>
        </p:nvSpPr>
        <p:spPr>
          <a:xfrm>
            <a:off x="2147625" y="3279200"/>
            <a:ext cx="16110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Name field</a:t>
            </a:r>
            <a:endParaRPr sz="2700">
              <a:latin typeface="Oswald"/>
              <a:ea typeface="Oswald"/>
              <a:cs typeface="Oswald"/>
              <a:sym typeface="Oswald"/>
            </a:endParaRPr>
          </a:p>
        </p:txBody>
      </p:sp>
      <p:sp>
        <p:nvSpPr>
          <p:cNvPr id="231" name="Google Shape;231;p29"/>
          <p:cNvSpPr txBox="1"/>
          <p:nvPr/>
        </p:nvSpPr>
        <p:spPr>
          <a:xfrm>
            <a:off x="4967025" y="3279200"/>
            <a:ext cx="1474200" cy="63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700">
                <a:latin typeface="Oswald"/>
                <a:ea typeface="Oswald"/>
                <a:cs typeface="Oswald"/>
                <a:sym typeface="Oswald"/>
              </a:rPr>
              <a:t>Type</a:t>
            </a:r>
            <a:endParaRPr sz="2700">
              <a:latin typeface="Oswald"/>
              <a:ea typeface="Oswald"/>
              <a:cs typeface="Oswald"/>
              <a:sym typeface="Oswald"/>
            </a:endParaRPr>
          </a:p>
        </p:txBody>
      </p:sp>
      <p:sp>
        <p:nvSpPr>
          <p:cNvPr id="232" name="Google Shape;232;p29"/>
          <p:cNvSpPr txBox="1"/>
          <p:nvPr/>
        </p:nvSpPr>
        <p:spPr>
          <a:xfrm>
            <a:off x="6824375" y="2001650"/>
            <a:ext cx="13518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Set value</a:t>
            </a:r>
            <a:endParaRPr sz="2700">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0"/>
          <p:cNvPicPr preferRelativeResize="0"/>
          <p:nvPr/>
        </p:nvPicPr>
        <p:blipFill>
          <a:blip r:embed="rId3">
            <a:alphaModFix/>
          </a:blip>
          <a:stretch>
            <a:fillRect/>
          </a:stretch>
        </p:blipFill>
        <p:spPr>
          <a:xfrm>
            <a:off x="-653979" y="0"/>
            <a:ext cx="5575161" cy="5143502"/>
          </a:xfrm>
          <a:prstGeom prst="rect">
            <a:avLst/>
          </a:prstGeom>
          <a:noFill/>
          <a:ln>
            <a:noFill/>
          </a:ln>
        </p:spPr>
      </p:pic>
      <p:pic>
        <p:nvPicPr>
          <p:cNvPr id="240" name="Google Shape;240;p30"/>
          <p:cNvPicPr preferRelativeResize="0"/>
          <p:nvPr/>
        </p:nvPicPr>
        <p:blipFill>
          <a:blip r:embed="rId4">
            <a:alphaModFix/>
          </a:blip>
          <a:stretch>
            <a:fillRect/>
          </a:stretch>
        </p:blipFill>
        <p:spPr>
          <a:xfrm>
            <a:off x="3841821" y="0"/>
            <a:ext cx="5575161" cy="5143502"/>
          </a:xfrm>
          <a:prstGeom prst="rect">
            <a:avLst/>
          </a:prstGeom>
          <a:noFill/>
          <a:ln>
            <a:noFill/>
          </a:ln>
        </p:spPr>
      </p:pic>
      <p:cxnSp>
        <p:nvCxnSpPr>
          <p:cNvPr id="241" name="Google Shape;241;p30"/>
          <p:cNvCxnSpPr/>
          <p:nvPr/>
        </p:nvCxnSpPr>
        <p:spPr>
          <a:xfrm rot="10800000">
            <a:off x="870224" y="40433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42" name="Google Shape;242;p30"/>
          <p:cNvSpPr/>
          <p:nvPr/>
        </p:nvSpPr>
        <p:spPr>
          <a:xfrm>
            <a:off x="1356524" y="41915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243" name="Google Shape;243;p30"/>
          <p:cNvCxnSpPr/>
          <p:nvPr/>
        </p:nvCxnSpPr>
        <p:spPr>
          <a:xfrm rot="10800000">
            <a:off x="1766624" y="33660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44" name="Google Shape;244;p30"/>
          <p:cNvSpPr/>
          <p:nvPr/>
        </p:nvSpPr>
        <p:spPr>
          <a:xfrm>
            <a:off x="2252924" y="35142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cxnSp>
        <p:nvCxnSpPr>
          <p:cNvPr id="245" name="Google Shape;245;p30"/>
          <p:cNvCxnSpPr/>
          <p:nvPr/>
        </p:nvCxnSpPr>
        <p:spPr>
          <a:xfrm flipH="1">
            <a:off x="1479824" y="224615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46" name="Google Shape;246;p30"/>
          <p:cNvSpPr/>
          <p:nvPr/>
        </p:nvSpPr>
        <p:spPr>
          <a:xfrm>
            <a:off x="1966124" y="239435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247" name="Google Shape;247;p30"/>
          <p:cNvCxnSpPr/>
          <p:nvPr/>
        </p:nvCxnSpPr>
        <p:spPr>
          <a:xfrm rot="10800000">
            <a:off x="3519224" y="43566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48" name="Google Shape;248;p30"/>
          <p:cNvSpPr/>
          <p:nvPr/>
        </p:nvSpPr>
        <p:spPr>
          <a:xfrm>
            <a:off x="4005524" y="45048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cxnSp>
        <p:nvCxnSpPr>
          <p:cNvPr id="249" name="Google Shape;249;p30"/>
          <p:cNvCxnSpPr/>
          <p:nvPr/>
        </p:nvCxnSpPr>
        <p:spPr>
          <a:xfrm flipH="1" rot="10800000">
            <a:off x="6373799" y="23223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50" name="Google Shape;250;p30"/>
          <p:cNvSpPr/>
          <p:nvPr/>
        </p:nvSpPr>
        <p:spPr>
          <a:xfrm>
            <a:off x="5869499" y="24705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5</a:t>
            </a:r>
            <a:endParaRPr b="1" sz="2400">
              <a:solidFill>
                <a:srgbClr val="FFFFFF"/>
              </a:solidFill>
            </a:endParaRPr>
          </a:p>
        </p:txBody>
      </p:sp>
      <p:cxnSp>
        <p:nvCxnSpPr>
          <p:cNvPr id="251" name="Google Shape;251;p30"/>
          <p:cNvCxnSpPr/>
          <p:nvPr/>
        </p:nvCxnSpPr>
        <p:spPr>
          <a:xfrm flipH="1" rot="10800000">
            <a:off x="7821599" y="270335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52" name="Google Shape;252;p30"/>
          <p:cNvSpPr/>
          <p:nvPr/>
        </p:nvSpPr>
        <p:spPr>
          <a:xfrm>
            <a:off x="7317299" y="285155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6</a:t>
            </a:r>
            <a:endParaRPr b="1" sz="2400">
              <a:solidFill>
                <a:srgbClr val="FFFFFF"/>
              </a:solidFill>
            </a:endParaRPr>
          </a:p>
        </p:txBody>
      </p:sp>
      <p:cxnSp>
        <p:nvCxnSpPr>
          <p:cNvPr id="253" name="Google Shape;253;p30"/>
          <p:cNvCxnSpPr/>
          <p:nvPr/>
        </p:nvCxnSpPr>
        <p:spPr>
          <a:xfrm flipH="1">
            <a:off x="7079349" y="145895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54" name="Google Shape;254;p30"/>
          <p:cNvSpPr/>
          <p:nvPr/>
        </p:nvSpPr>
        <p:spPr>
          <a:xfrm>
            <a:off x="7565649" y="160715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7</a:t>
            </a:r>
            <a:endParaRPr b="1" sz="2400">
              <a:solidFill>
                <a:srgbClr val="FFFFFF"/>
              </a:solidFill>
            </a:endParaRPr>
          </a:p>
        </p:txBody>
      </p:sp>
      <p:sp>
        <p:nvSpPr>
          <p:cNvPr id="255" name="Google Shape;255;p30"/>
          <p:cNvSpPr txBox="1"/>
          <p:nvPr/>
        </p:nvSpPr>
        <p:spPr>
          <a:xfrm>
            <a:off x="5448300" y="3654000"/>
            <a:ext cx="35730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Add fields, set type / value</a:t>
            </a:r>
            <a:endParaRPr sz="27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31"/>
          <p:cNvPicPr preferRelativeResize="0"/>
          <p:nvPr/>
        </p:nvPicPr>
        <p:blipFill>
          <a:blip r:embed="rId3">
            <a:alphaModFix/>
          </a:blip>
          <a:stretch>
            <a:fillRect/>
          </a:stretch>
        </p:blipFill>
        <p:spPr>
          <a:xfrm>
            <a:off x="-653979" y="0"/>
            <a:ext cx="5575161" cy="5143502"/>
          </a:xfrm>
          <a:prstGeom prst="rect">
            <a:avLst/>
          </a:prstGeom>
          <a:noFill/>
          <a:ln>
            <a:noFill/>
          </a:ln>
        </p:spPr>
      </p:pic>
      <p:pic>
        <p:nvPicPr>
          <p:cNvPr id="263" name="Google Shape;263;p31"/>
          <p:cNvPicPr preferRelativeResize="0"/>
          <p:nvPr/>
        </p:nvPicPr>
        <p:blipFill>
          <a:blip r:embed="rId4">
            <a:alphaModFix/>
          </a:blip>
          <a:stretch>
            <a:fillRect/>
          </a:stretch>
        </p:blipFill>
        <p:spPr>
          <a:xfrm>
            <a:off x="3841821" y="0"/>
            <a:ext cx="5575161" cy="5143502"/>
          </a:xfrm>
          <a:prstGeom prst="rect">
            <a:avLst/>
          </a:prstGeom>
          <a:noFill/>
          <a:ln>
            <a:noFill/>
          </a:ln>
        </p:spPr>
      </p:pic>
      <p:cxnSp>
        <p:nvCxnSpPr>
          <p:cNvPr id="264" name="Google Shape;264;p31"/>
          <p:cNvCxnSpPr/>
          <p:nvPr/>
        </p:nvCxnSpPr>
        <p:spPr>
          <a:xfrm rot="10800000">
            <a:off x="2546624" y="23669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65" name="Google Shape;265;p31"/>
          <p:cNvSpPr/>
          <p:nvPr/>
        </p:nvSpPr>
        <p:spPr>
          <a:xfrm>
            <a:off x="3032924" y="2515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cxnSp>
        <p:nvCxnSpPr>
          <p:cNvPr id="266" name="Google Shape;266;p31"/>
          <p:cNvCxnSpPr/>
          <p:nvPr/>
        </p:nvCxnSpPr>
        <p:spPr>
          <a:xfrm flipH="1">
            <a:off x="1708424" y="133175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67" name="Google Shape;267;p31"/>
          <p:cNvSpPr/>
          <p:nvPr/>
        </p:nvSpPr>
        <p:spPr>
          <a:xfrm>
            <a:off x="2194724" y="147995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268" name="Google Shape;268;p31"/>
          <p:cNvCxnSpPr/>
          <p:nvPr/>
        </p:nvCxnSpPr>
        <p:spPr>
          <a:xfrm rot="10800000">
            <a:off x="1784624" y="29765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69" name="Google Shape;269;p31"/>
          <p:cNvSpPr/>
          <p:nvPr/>
        </p:nvSpPr>
        <p:spPr>
          <a:xfrm>
            <a:off x="2270924" y="31247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4</a:t>
            </a:r>
            <a:endParaRPr b="1" sz="2400">
              <a:solidFill>
                <a:srgbClr val="FFFFFF"/>
              </a:solidFill>
            </a:endParaRPr>
          </a:p>
        </p:txBody>
      </p:sp>
      <p:cxnSp>
        <p:nvCxnSpPr>
          <p:cNvPr id="270" name="Google Shape;270;p31"/>
          <p:cNvCxnSpPr/>
          <p:nvPr/>
        </p:nvCxnSpPr>
        <p:spPr>
          <a:xfrm flipH="1" rot="10800000">
            <a:off x="2974724" y="40573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71" name="Google Shape;271;p31"/>
          <p:cNvSpPr/>
          <p:nvPr/>
        </p:nvSpPr>
        <p:spPr>
          <a:xfrm>
            <a:off x="2470424" y="42055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5</a:t>
            </a:r>
            <a:endParaRPr b="1" sz="2400">
              <a:solidFill>
                <a:srgbClr val="FFFFFF"/>
              </a:solidFill>
            </a:endParaRPr>
          </a:p>
        </p:txBody>
      </p:sp>
      <p:cxnSp>
        <p:nvCxnSpPr>
          <p:cNvPr id="272" name="Google Shape;272;p31"/>
          <p:cNvCxnSpPr/>
          <p:nvPr/>
        </p:nvCxnSpPr>
        <p:spPr>
          <a:xfrm flipH="1" rot="10800000">
            <a:off x="6063774" y="22145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73" name="Google Shape;273;p31"/>
          <p:cNvSpPr/>
          <p:nvPr/>
        </p:nvSpPr>
        <p:spPr>
          <a:xfrm>
            <a:off x="5559474" y="23627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6</a:t>
            </a:r>
            <a:endParaRPr b="1" sz="2400">
              <a:solidFill>
                <a:srgbClr val="FFFFFF"/>
              </a:solidFill>
            </a:endParaRPr>
          </a:p>
        </p:txBody>
      </p:sp>
      <p:cxnSp>
        <p:nvCxnSpPr>
          <p:cNvPr id="274" name="Google Shape;274;p31"/>
          <p:cNvCxnSpPr/>
          <p:nvPr/>
        </p:nvCxnSpPr>
        <p:spPr>
          <a:xfrm flipH="1">
            <a:off x="7155849" y="1437555"/>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275" name="Google Shape;275;p31"/>
          <p:cNvSpPr/>
          <p:nvPr/>
        </p:nvSpPr>
        <p:spPr>
          <a:xfrm>
            <a:off x="7642149" y="1585755"/>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
        <p:nvSpPr>
          <p:cNvPr id="276" name="Google Shape;276;p31"/>
          <p:cNvSpPr txBox="1"/>
          <p:nvPr/>
        </p:nvSpPr>
        <p:spPr>
          <a:xfrm>
            <a:off x="5448300" y="3654000"/>
            <a:ext cx="35730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Oswald"/>
                <a:ea typeface="Oswald"/>
                <a:cs typeface="Oswald"/>
                <a:sym typeface="Oswald"/>
              </a:rPr>
              <a:t>Adding new documents</a:t>
            </a:r>
            <a:endParaRPr sz="27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a:t>
            </a:r>
            <a:endParaRPr/>
          </a:p>
        </p:txBody>
      </p:sp>
      <p:sp>
        <p:nvSpPr>
          <p:cNvPr id="62" name="Google Shape;62;p1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Font typeface="Oswald"/>
              <a:buChar char="●"/>
            </a:pPr>
            <a:r>
              <a:rPr lang="en" sz="3100">
                <a:latin typeface="Oswald"/>
                <a:ea typeface="Oswald"/>
                <a:cs typeface="Oswald"/>
                <a:sym typeface="Oswald"/>
              </a:rPr>
              <a:t>Instead of typical HTTP requests, the Firebase Realtime Database uses </a:t>
            </a:r>
            <a:r>
              <a:rPr b="1" i="1" lang="en" sz="3100"/>
              <a:t>data synchronization</a:t>
            </a:r>
            <a:endParaRPr b="1" i="1" sz="3100"/>
          </a:p>
          <a:p>
            <a:pPr indent="-425450" lvl="0" marL="457200" rtl="0" algn="l">
              <a:spcBef>
                <a:spcPts val="0"/>
              </a:spcBef>
              <a:spcAft>
                <a:spcPts val="0"/>
              </a:spcAft>
              <a:buSzPts val="3100"/>
              <a:buFont typeface="Oswald"/>
              <a:buChar char="●"/>
            </a:pPr>
            <a:r>
              <a:rPr lang="en" sz="3100">
                <a:latin typeface="Oswald"/>
                <a:ea typeface="Oswald"/>
                <a:cs typeface="Oswald"/>
                <a:sym typeface="Oswald"/>
              </a:rPr>
              <a:t>Every time data changes, any connected </a:t>
            </a:r>
            <a:r>
              <a:rPr b="1" i="1" lang="en" sz="3100"/>
              <a:t>device receives </a:t>
            </a:r>
            <a:r>
              <a:rPr lang="en" sz="3100">
                <a:latin typeface="Oswald"/>
                <a:ea typeface="Oswald"/>
                <a:cs typeface="Oswald"/>
                <a:sym typeface="Oswald"/>
              </a:rPr>
              <a:t>that </a:t>
            </a:r>
            <a:r>
              <a:rPr b="1" i="1" lang="en" sz="3100"/>
              <a:t>update </a:t>
            </a:r>
            <a:r>
              <a:rPr lang="en" sz="3100">
                <a:latin typeface="Oswald"/>
                <a:ea typeface="Oswald"/>
                <a:cs typeface="Oswald"/>
                <a:sym typeface="Oswald"/>
              </a:rPr>
              <a:t>within milliseconds</a:t>
            </a:r>
            <a:endParaRPr sz="3100">
              <a:latin typeface="Oswald"/>
              <a:ea typeface="Oswald"/>
              <a:cs typeface="Oswald"/>
              <a:sym typeface="Oswald"/>
            </a:endParaRPr>
          </a:p>
          <a:p>
            <a:pPr indent="-425450" lvl="0" marL="457200" rtl="0" algn="l">
              <a:spcBef>
                <a:spcPts val="0"/>
              </a:spcBef>
              <a:spcAft>
                <a:spcPts val="0"/>
              </a:spcAft>
              <a:buSzPts val="3100"/>
              <a:buFont typeface="Oswald"/>
              <a:buChar char="●"/>
            </a:pPr>
            <a:r>
              <a:rPr lang="en" sz="3100">
                <a:latin typeface="Oswald"/>
                <a:ea typeface="Oswald"/>
                <a:cs typeface="Oswald"/>
                <a:sym typeface="Oswald"/>
              </a:rPr>
              <a:t>Provide collaborative and immersive experiences without thinking about networking code</a:t>
            </a:r>
            <a:endParaRPr sz="3100">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Integrating Firestore with JavaScript</a:t>
            </a:r>
            <a:endParaRPr sz="8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141225" y="140225"/>
            <a:ext cx="88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Firebase to your</a:t>
            </a:r>
            <a:endParaRPr/>
          </a:p>
          <a:p>
            <a:pPr indent="0" lvl="0" marL="0" rtl="0" algn="l">
              <a:spcBef>
                <a:spcPts val="0"/>
              </a:spcBef>
              <a:spcAft>
                <a:spcPts val="0"/>
              </a:spcAft>
              <a:buNone/>
            </a:pPr>
            <a:r>
              <a:rPr lang="en"/>
              <a:t>JavaScript project</a:t>
            </a:r>
            <a:endParaRPr/>
          </a:p>
        </p:txBody>
      </p:sp>
      <p:sp>
        <p:nvSpPr>
          <p:cNvPr id="287" name="Google Shape;287;p3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900">
              <a:latin typeface="Consolas"/>
              <a:ea typeface="Consolas"/>
              <a:cs typeface="Consolas"/>
              <a:sym typeface="Consolas"/>
            </a:endParaRPr>
          </a:p>
        </p:txBody>
      </p:sp>
      <p:pic>
        <p:nvPicPr>
          <p:cNvPr id="288" name="Google Shape;288;p33"/>
          <p:cNvPicPr preferRelativeResize="0"/>
          <p:nvPr/>
        </p:nvPicPr>
        <p:blipFill>
          <a:blip r:embed="rId3">
            <a:alphaModFix/>
          </a:blip>
          <a:stretch>
            <a:fillRect/>
          </a:stretch>
        </p:blipFill>
        <p:spPr>
          <a:xfrm>
            <a:off x="3765621" y="0"/>
            <a:ext cx="5575161" cy="51435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141225" y="140225"/>
            <a:ext cx="8880000" cy="572700"/>
          </a:xfrm>
          <a:prstGeom prst="rect">
            <a:avLst/>
          </a:prstGeom>
          <a:solidFill>
            <a:srgbClr val="EEBC46">
              <a:alpha val="5137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a:t>Create a Firebase</a:t>
            </a:r>
            <a:endParaRPr/>
          </a:p>
          <a:p>
            <a:pPr indent="0" lvl="0" marL="0" rtl="0" algn="l">
              <a:spcBef>
                <a:spcPts val="0"/>
              </a:spcBef>
              <a:spcAft>
                <a:spcPts val="0"/>
              </a:spcAft>
              <a:buNone/>
            </a:pPr>
            <a:r>
              <a:rPr lang="en"/>
              <a:t>project</a:t>
            </a:r>
            <a:endParaRPr/>
          </a:p>
        </p:txBody>
      </p:sp>
      <p:pic>
        <p:nvPicPr>
          <p:cNvPr id="294" name="Google Shape;294;p34"/>
          <p:cNvPicPr preferRelativeResize="0"/>
          <p:nvPr/>
        </p:nvPicPr>
        <p:blipFill>
          <a:blip r:embed="rId3">
            <a:alphaModFix/>
          </a:blip>
          <a:stretch>
            <a:fillRect/>
          </a:stretch>
        </p:blipFill>
        <p:spPr>
          <a:xfrm>
            <a:off x="3765621" y="0"/>
            <a:ext cx="5575161" cy="51435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35"/>
          <p:cNvPicPr preferRelativeResize="0"/>
          <p:nvPr/>
        </p:nvPicPr>
        <p:blipFill>
          <a:blip r:embed="rId3">
            <a:alphaModFix/>
          </a:blip>
          <a:stretch>
            <a:fillRect/>
          </a:stretch>
        </p:blipFill>
        <p:spPr>
          <a:xfrm>
            <a:off x="1784421" y="0"/>
            <a:ext cx="5575161" cy="5143502"/>
          </a:xfrm>
          <a:prstGeom prst="rect">
            <a:avLst/>
          </a:prstGeom>
          <a:noFill/>
          <a:ln>
            <a:noFill/>
          </a:ln>
        </p:spPr>
      </p:pic>
      <p:cxnSp>
        <p:nvCxnSpPr>
          <p:cNvPr id="302" name="Google Shape;302;p35"/>
          <p:cNvCxnSpPr/>
          <p:nvPr/>
        </p:nvCxnSpPr>
        <p:spPr>
          <a:xfrm rot="10800000">
            <a:off x="4146824" y="2671702"/>
            <a:ext cx="486300" cy="634800"/>
          </a:xfrm>
          <a:prstGeom prst="straightConnector1">
            <a:avLst/>
          </a:prstGeom>
          <a:noFill/>
          <a:ln cap="flat" cmpd="sng" w="76200">
            <a:solidFill>
              <a:schemeClr val="lt1"/>
            </a:solidFill>
            <a:prstDash val="solid"/>
            <a:round/>
            <a:headEnd len="med" w="med" type="none"/>
            <a:tailEnd len="med" w="med" type="triangle"/>
          </a:ln>
        </p:spPr>
      </p:cxnSp>
      <p:sp>
        <p:nvSpPr>
          <p:cNvPr id="303" name="Google Shape;303;p35"/>
          <p:cNvSpPr/>
          <p:nvPr/>
        </p:nvSpPr>
        <p:spPr>
          <a:xfrm>
            <a:off x="4633124" y="28199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36"/>
          <p:cNvPicPr preferRelativeResize="0"/>
          <p:nvPr/>
        </p:nvPicPr>
        <p:blipFill>
          <a:blip r:embed="rId3">
            <a:alphaModFix/>
          </a:blip>
          <a:stretch>
            <a:fillRect/>
          </a:stretch>
        </p:blipFill>
        <p:spPr>
          <a:xfrm>
            <a:off x="1784421" y="0"/>
            <a:ext cx="5575161" cy="5143502"/>
          </a:xfrm>
          <a:prstGeom prst="rect">
            <a:avLst/>
          </a:prstGeom>
          <a:noFill/>
          <a:ln>
            <a:noFill/>
          </a:ln>
        </p:spPr>
      </p:pic>
      <p:cxnSp>
        <p:nvCxnSpPr>
          <p:cNvPr id="311" name="Google Shape;311;p36"/>
          <p:cNvCxnSpPr/>
          <p:nvPr/>
        </p:nvCxnSpPr>
        <p:spPr>
          <a:xfrm rot="10800000">
            <a:off x="4299224" y="17573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312" name="Google Shape;312;p36"/>
          <p:cNvSpPr/>
          <p:nvPr/>
        </p:nvSpPr>
        <p:spPr>
          <a:xfrm>
            <a:off x="4785524" y="19055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313" name="Google Shape;313;p36"/>
          <p:cNvCxnSpPr/>
          <p:nvPr/>
        </p:nvCxnSpPr>
        <p:spPr>
          <a:xfrm rot="10800000">
            <a:off x="3177624" y="24683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314" name="Google Shape;314;p36"/>
          <p:cNvSpPr/>
          <p:nvPr/>
        </p:nvSpPr>
        <p:spPr>
          <a:xfrm>
            <a:off x="3663924" y="26165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37"/>
          <p:cNvPicPr preferRelativeResize="0"/>
          <p:nvPr/>
        </p:nvPicPr>
        <p:blipFill>
          <a:blip r:embed="rId3">
            <a:alphaModFix/>
          </a:blip>
          <a:stretch>
            <a:fillRect/>
          </a:stretch>
        </p:blipFill>
        <p:spPr>
          <a:xfrm>
            <a:off x="1784421" y="0"/>
            <a:ext cx="5575161" cy="5143502"/>
          </a:xfrm>
          <a:prstGeom prst="rect">
            <a:avLst/>
          </a:prstGeom>
          <a:noFill/>
          <a:ln>
            <a:noFill/>
          </a:ln>
        </p:spPr>
      </p:pic>
      <p:sp>
        <p:nvSpPr>
          <p:cNvPr id="322" name="Google Shape;322;p37"/>
          <p:cNvSpPr/>
          <p:nvPr/>
        </p:nvSpPr>
        <p:spPr>
          <a:xfrm>
            <a:off x="3335625" y="3174375"/>
            <a:ext cx="15957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Hidden for privacy</a:t>
            </a:r>
            <a:endParaRPr>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38"/>
          <p:cNvPicPr preferRelativeResize="0"/>
          <p:nvPr/>
        </p:nvPicPr>
        <p:blipFill>
          <a:blip r:embed="rId3">
            <a:alphaModFix/>
          </a:blip>
          <a:stretch>
            <a:fillRect/>
          </a:stretch>
        </p:blipFill>
        <p:spPr>
          <a:xfrm>
            <a:off x="1784421" y="0"/>
            <a:ext cx="5575161" cy="5143502"/>
          </a:xfrm>
          <a:prstGeom prst="rect">
            <a:avLst/>
          </a:prstGeom>
          <a:noFill/>
          <a:ln>
            <a:noFill/>
          </a:ln>
        </p:spPr>
      </p:pic>
      <p:cxnSp>
        <p:nvCxnSpPr>
          <p:cNvPr id="330" name="Google Shape;330;p38"/>
          <p:cNvCxnSpPr/>
          <p:nvPr/>
        </p:nvCxnSpPr>
        <p:spPr>
          <a:xfrm rot="10800000">
            <a:off x="3765824" y="1223902"/>
            <a:ext cx="486300" cy="634800"/>
          </a:xfrm>
          <a:prstGeom prst="straightConnector1">
            <a:avLst/>
          </a:prstGeom>
          <a:noFill/>
          <a:ln cap="flat" cmpd="sng" w="76200">
            <a:solidFill>
              <a:srgbClr val="FFFFFF"/>
            </a:solidFill>
            <a:prstDash val="solid"/>
            <a:round/>
            <a:headEnd len="med" w="med" type="none"/>
            <a:tailEnd len="med" w="med" type="triangle"/>
          </a:ln>
        </p:spPr>
      </p:cxnSp>
      <p:sp>
        <p:nvSpPr>
          <p:cNvPr id="331" name="Google Shape;331;p38"/>
          <p:cNvSpPr/>
          <p:nvPr/>
        </p:nvSpPr>
        <p:spPr>
          <a:xfrm>
            <a:off x="4252124" y="1372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39"/>
          <p:cNvPicPr preferRelativeResize="0"/>
          <p:nvPr/>
        </p:nvPicPr>
        <p:blipFill>
          <a:blip r:embed="rId3">
            <a:alphaModFix/>
          </a:blip>
          <a:stretch>
            <a:fillRect/>
          </a:stretch>
        </p:blipFill>
        <p:spPr>
          <a:xfrm>
            <a:off x="1784421" y="0"/>
            <a:ext cx="5575161" cy="51435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40"/>
          <p:cNvPicPr preferRelativeResize="0"/>
          <p:nvPr/>
        </p:nvPicPr>
        <p:blipFill>
          <a:blip r:embed="rId3">
            <a:alphaModFix/>
          </a:blip>
          <a:stretch>
            <a:fillRect/>
          </a:stretch>
        </p:blipFill>
        <p:spPr>
          <a:xfrm>
            <a:off x="-272979" y="0"/>
            <a:ext cx="5575161" cy="5143502"/>
          </a:xfrm>
          <a:prstGeom prst="rect">
            <a:avLst/>
          </a:prstGeom>
          <a:noFill/>
          <a:ln>
            <a:noFill/>
          </a:ln>
        </p:spPr>
      </p:pic>
      <p:pic>
        <p:nvPicPr>
          <p:cNvPr id="346" name="Google Shape;346;p40"/>
          <p:cNvPicPr preferRelativeResize="0"/>
          <p:nvPr/>
        </p:nvPicPr>
        <p:blipFill>
          <a:blip r:embed="rId4">
            <a:alphaModFix/>
          </a:blip>
          <a:stretch>
            <a:fillRect/>
          </a:stretch>
        </p:blipFill>
        <p:spPr>
          <a:xfrm>
            <a:off x="3841821" y="0"/>
            <a:ext cx="5575161" cy="5143502"/>
          </a:xfrm>
          <a:prstGeom prst="rect">
            <a:avLst/>
          </a:prstGeom>
          <a:noFill/>
          <a:ln>
            <a:noFill/>
          </a:ln>
        </p:spPr>
      </p:pic>
      <p:sp>
        <p:nvSpPr>
          <p:cNvPr id="347" name="Google Shape;347;p40"/>
          <p:cNvSpPr/>
          <p:nvPr/>
        </p:nvSpPr>
        <p:spPr>
          <a:xfrm>
            <a:off x="3022800" y="2263135"/>
            <a:ext cx="285000" cy="1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7108000" y="2263135"/>
            <a:ext cx="285000" cy="1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40"/>
          <p:cNvCxnSpPr>
            <a:stCxn id="347" idx="2"/>
            <a:endCxn id="348" idx="2"/>
          </p:cNvCxnSpPr>
          <p:nvPr/>
        </p:nvCxnSpPr>
        <p:spPr>
          <a:xfrm flipH="1" rot="-5400000">
            <a:off x="5207550" y="410785"/>
            <a:ext cx="600" cy="4085100"/>
          </a:xfrm>
          <a:prstGeom prst="curvedConnector3">
            <a:avLst>
              <a:gd fmla="val 116062500" name="adj1"/>
            </a:avLst>
          </a:prstGeom>
          <a:noFill/>
          <a:ln cap="flat" cmpd="sng" w="38100">
            <a:solidFill>
              <a:srgbClr val="1155CC"/>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Integrating Firestore with React.js</a:t>
            </a:r>
            <a:endParaRPr sz="8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Offline</a:t>
            </a:r>
            <a:endParaRPr/>
          </a:p>
        </p:txBody>
      </p:sp>
      <p:sp>
        <p:nvSpPr>
          <p:cNvPr id="68" name="Google Shape;68;p1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44500" lvl="0" marL="457200" rtl="0" algn="l">
              <a:spcBef>
                <a:spcPts val="0"/>
              </a:spcBef>
              <a:spcAft>
                <a:spcPts val="0"/>
              </a:spcAft>
              <a:buSzPts val="3400"/>
              <a:buChar char="●"/>
            </a:pPr>
            <a:r>
              <a:rPr lang="en" sz="3400"/>
              <a:t>Firebase apps remain responsive even when </a:t>
            </a:r>
            <a:r>
              <a:rPr b="1" i="1" lang="en" sz="3400"/>
              <a:t>offline</a:t>
            </a:r>
            <a:endParaRPr b="1" i="1" sz="3400"/>
          </a:p>
          <a:p>
            <a:pPr indent="-444500" lvl="0" marL="457200" rtl="0" algn="l">
              <a:spcBef>
                <a:spcPts val="0"/>
              </a:spcBef>
              <a:spcAft>
                <a:spcPts val="0"/>
              </a:spcAft>
              <a:buSzPts val="3400"/>
              <a:buChar char="●"/>
            </a:pPr>
            <a:r>
              <a:rPr lang="en" sz="3400"/>
              <a:t>Firebase Realtime Database SDK persists data to disk</a:t>
            </a:r>
            <a:endParaRPr sz="3400"/>
          </a:p>
          <a:p>
            <a:pPr indent="-444500" lvl="0" marL="457200" rtl="0" algn="l">
              <a:spcBef>
                <a:spcPts val="0"/>
              </a:spcBef>
              <a:spcAft>
                <a:spcPts val="0"/>
              </a:spcAft>
              <a:buSzPts val="3400"/>
              <a:buChar char="●"/>
            </a:pPr>
            <a:r>
              <a:rPr lang="en" sz="3400"/>
              <a:t>Once connectivity is </a:t>
            </a:r>
            <a:r>
              <a:rPr b="1" i="1" lang="en" sz="3400"/>
              <a:t>reestablished</a:t>
            </a:r>
            <a:r>
              <a:rPr lang="en" sz="3400"/>
              <a:t>, client device receives any </a:t>
            </a:r>
            <a:r>
              <a:rPr lang="en" sz="3400">
                <a:solidFill>
                  <a:schemeClr val="dk1"/>
                </a:solidFill>
              </a:rPr>
              <a:t>missed </a:t>
            </a:r>
            <a:r>
              <a:rPr lang="en" sz="3400"/>
              <a:t>changes</a:t>
            </a:r>
            <a:endParaRPr sz="3400"/>
          </a:p>
          <a:p>
            <a:pPr indent="-444500" lvl="0" marL="457200" rtl="0" algn="l">
              <a:spcBef>
                <a:spcPts val="0"/>
              </a:spcBef>
              <a:spcAft>
                <a:spcPts val="0"/>
              </a:spcAft>
              <a:buSzPts val="3400"/>
              <a:buChar char="●"/>
            </a:pPr>
            <a:r>
              <a:rPr b="1" i="1" lang="en" sz="3400"/>
              <a:t>Synchronizing </a:t>
            </a:r>
            <a:r>
              <a:rPr lang="en" sz="3400"/>
              <a:t>it with the current server state</a:t>
            </a:r>
            <a:endParaRPr sz="3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collection in Firebase</a:t>
            </a:r>
            <a:endParaRPr/>
          </a:p>
        </p:txBody>
      </p:sp>
      <p:sp>
        <p:nvSpPr>
          <p:cNvPr id="360" name="Google Shape;360;p4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42"/>
          <p:cNvPicPr preferRelativeResize="0"/>
          <p:nvPr/>
        </p:nvPicPr>
        <p:blipFill>
          <a:blip r:embed="rId3">
            <a:alphaModFix/>
          </a:blip>
          <a:stretch>
            <a:fillRect/>
          </a:stretch>
        </p:blipFill>
        <p:spPr>
          <a:xfrm>
            <a:off x="703945" y="917925"/>
            <a:ext cx="7678054" cy="4088199"/>
          </a:xfrm>
          <a:prstGeom prst="rect">
            <a:avLst/>
          </a:prstGeom>
          <a:noFill/>
          <a:ln>
            <a:noFill/>
          </a:ln>
        </p:spPr>
      </p:pic>
      <p:cxnSp>
        <p:nvCxnSpPr>
          <p:cNvPr id="362" name="Google Shape;362;p42"/>
          <p:cNvCxnSpPr/>
          <p:nvPr/>
        </p:nvCxnSpPr>
        <p:spPr>
          <a:xfrm>
            <a:off x="2944825" y="2928925"/>
            <a:ext cx="481800" cy="487200"/>
          </a:xfrm>
          <a:prstGeom prst="straightConnector1">
            <a:avLst/>
          </a:prstGeom>
          <a:noFill/>
          <a:ln cap="flat" cmpd="sng" w="76200">
            <a:solidFill>
              <a:schemeClr val="dk1"/>
            </a:solidFill>
            <a:prstDash val="solid"/>
            <a:round/>
            <a:headEnd len="med" w="med" type="none"/>
            <a:tailEnd len="med" w="med" type="triangle"/>
          </a:ln>
        </p:spPr>
      </p:cxnSp>
      <p:cxnSp>
        <p:nvCxnSpPr>
          <p:cNvPr id="363" name="Google Shape;363;p42"/>
          <p:cNvCxnSpPr/>
          <p:nvPr/>
        </p:nvCxnSpPr>
        <p:spPr>
          <a:xfrm>
            <a:off x="4090200" y="2928925"/>
            <a:ext cx="481800" cy="487200"/>
          </a:xfrm>
          <a:prstGeom prst="straightConnector1">
            <a:avLst/>
          </a:prstGeom>
          <a:noFill/>
          <a:ln cap="flat" cmpd="sng" w="76200">
            <a:solidFill>
              <a:schemeClr val="dk1"/>
            </a:solidFill>
            <a:prstDash val="solid"/>
            <a:round/>
            <a:headEnd len="med" w="med" type="none"/>
            <a:tailEnd len="med" w="med" type="triangle"/>
          </a:ln>
        </p:spPr>
      </p:cxnSp>
      <p:cxnSp>
        <p:nvCxnSpPr>
          <p:cNvPr id="364" name="Google Shape;364;p42"/>
          <p:cNvCxnSpPr/>
          <p:nvPr/>
        </p:nvCxnSpPr>
        <p:spPr>
          <a:xfrm flipH="1" rot="10800000">
            <a:off x="4076250" y="4568600"/>
            <a:ext cx="509700" cy="360600"/>
          </a:xfrm>
          <a:prstGeom prst="straightConnector1">
            <a:avLst/>
          </a:prstGeom>
          <a:noFill/>
          <a:ln cap="flat" cmpd="sng" w="76200">
            <a:solidFill>
              <a:schemeClr val="dk1"/>
            </a:solidFill>
            <a:prstDash val="solid"/>
            <a:round/>
            <a:headEnd len="med" w="med" type="none"/>
            <a:tailEnd len="med" w="med" type="triangle"/>
          </a:ln>
        </p:spPr>
      </p:cxnSp>
      <p:cxnSp>
        <p:nvCxnSpPr>
          <p:cNvPr id="365" name="Google Shape;365;p42"/>
          <p:cNvCxnSpPr/>
          <p:nvPr/>
        </p:nvCxnSpPr>
        <p:spPr>
          <a:xfrm flipH="1" rot="10800000">
            <a:off x="2833225" y="4078050"/>
            <a:ext cx="509700" cy="3606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Installing Node.js</a:t>
            </a:r>
            <a:endParaRPr/>
          </a:p>
        </p:txBody>
      </p:sp>
      <p:sp>
        <p:nvSpPr>
          <p:cNvPr id="371" name="Google Shape;371;p4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Navigate to</a:t>
            </a:r>
            <a:br>
              <a:rPr lang="en" sz="2900"/>
            </a:br>
            <a:r>
              <a:rPr lang="en" sz="2900" u="sng">
                <a:solidFill>
                  <a:schemeClr val="hlink"/>
                </a:solidFill>
                <a:hlinkClick r:id="rId3"/>
              </a:rPr>
              <a:t>https://nodejs.org/en/</a:t>
            </a:r>
            <a:endParaRPr sz="2900"/>
          </a:p>
          <a:p>
            <a:pPr indent="-412750" lvl="0" marL="457200" rtl="0" algn="l">
              <a:spcBef>
                <a:spcPts val="0"/>
              </a:spcBef>
              <a:spcAft>
                <a:spcPts val="0"/>
              </a:spcAft>
              <a:buSzPts val="2900"/>
              <a:buChar char="●"/>
            </a:pPr>
            <a:r>
              <a:rPr lang="en" sz="2900"/>
              <a:t>Download the latest</a:t>
            </a:r>
            <a:br>
              <a:rPr lang="en" sz="2900"/>
            </a:br>
            <a:r>
              <a:rPr lang="en" sz="2900"/>
              <a:t>installer for your OS</a:t>
            </a:r>
            <a:endParaRPr sz="2900"/>
          </a:p>
          <a:p>
            <a:pPr indent="-412750" lvl="0" marL="457200" rtl="0" algn="l">
              <a:spcBef>
                <a:spcPts val="0"/>
              </a:spcBef>
              <a:spcAft>
                <a:spcPts val="0"/>
              </a:spcAft>
              <a:buSzPts val="2900"/>
              <a:buChar char="●"/>
            </a:pPr>
            <a:r>
              <a:rPr lang="en" sz="2900"/>
              <a:t>Install following the</a:t>
            </a:r>
            <a:br>
              <a:rPr lang="en" sz="2900"/>
            </a:br>
            <a:r>
              <a:rPr lang="en" sz="2900"/>
              <a:t>instructions</a:t>
            </a:r>
            <a:endParaRPr sz="2900"/>
          </a:p>
          <a:p>
            <a:pPr indent="-412750" lvl="0" marL="457200" rtl="0" algn="l">
              <a:spcBef>
                <a:spcPts val="0"/>
              </a:spcBef>
              <a:spcAft>
                <a:spcPts val="0"/>
              </a:spcAft>
              <a:buSzPts val="2900"/>
              <a:buChar char="●"/>
            </a:pPr>
            <a:r>
              <a:rPr lang="en" sz="2900"/>
              <a:t>Restart your computer</a:t>
            </a:r>
            <a:endParaRPr sz="2900"/>
          </a:p>
        </p:txBody>
      </p:sp>
      <p:pic>
        <p:nvPicPr>
          <p:cNvPr id="372" name="Google Shape;372;p43"/>
          <p:cNvPicPr preferRelativeResize="0"/>
          <p:nvPr/>
        </p:nvPicPr>
        <p:blipFill>
          <a:blip r:embed="rId4">
            <a:alphaModFix/>
          </a:blip>
          <a:stretch>
            <a:fillRect/>
          </a:stretch>
        </p:blipFill>
        <p:spPr>
          <a:xfrm>
            <a:off x="4477925" y="992200"/>
            <a:ext cx="4543299" cy="3428076"/>
          </a:xfrm>
          <a:prstGeom prst="rect">
            <a:avLst/>
          </a:prstGeom>
          <a:noFill/>
          <a:ln>
            <a:noFill/>
          </a:ln>
        </p:spPr>
      </p:pic>
      <p:cxnSp>
        <p:nvCxnSpPr>
          <p:cNvPr id="373" name="Google Shape;373;p43"/>
          <p:cNvCxnSpPr/>
          <p:nvPr/>
        </p:nvCxnSpPr>
        <p:spPr>
          <a:xfrm rot="10800000">
            <a:off x="6506424" y="3535302"/>
            <a:ext cx="486300" cy="634800"/>
          </a:xfrm>
          <a:prstGeom prst="straightConnector1">
            <a:avLst/>
          </a:prstGeom>
          <a:noFill/>
          <a:ln cap="flat" cmpd="sng" w="76200">
            <a:solidFill>
              <a:schemeClr val="lt1"/>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p:nvPr/>
        </p:nvSpPr>
        <p:spPr>
          <a:xfrm>
            <a:off x="141325" y="3179775"/>
            <a:ext cx="8880000" cy="1471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141325" y="1579575"/>
            <a:ext cx="8880000" cy="797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React Application</a:t>
            </a:r>
            <a:endParaRPr/>
          </a:p>
        </p:txBody>
      </p:sp>
      <p:sp>
        <p:nvSpPr>
          <p:cNvPr id="381" name="Google Shape;381;p4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3100"/>
              <a:t>Use </a:t>
            </a:r>
            <a:r>
              <a:rPr b="1" lang="en" sz="3100"/>
              <a:t>npx create-react-app</a:t>
            </a:r>
            <a:r>
              <a:rPr lang="en" sz="3100"/>
              <a:t> to create a new React app</a:t>
            </a:r>
            <a:endParaRPr sz="3100"/>
          </a:p>
          <a:p>
            <a:pPr indent="0" lvl="0" marL="457200" rtl="0" algn="l">
              <a:spcBef>
                <a:spcPts val="1600"/>
              </a:spcBef>
              <a:spcAft>
                <a:spcPts val="0"/>
              </a:spcAft>
              <a:buNone/>
            </a:pPr>
            <a:r>
              <a:rPr b="1" lang="en" sz="3100">
                <a:latin typeface="Consolas"/>
                <a:ea typeface="Consolas"/>
                <a:cs typeface="Consolas"/>
                <a:sym typeface="Consolas"/>
              </a:rPr>
              <a:t>npx  create-react-app  my-app</a:t>
            </a:r>
            <a:endParaRPr b="1" sz="3100">
              <a:latin typeface="Consolas"/>
              <a:ea typeface="Consolas"/>
              <a:cs typeface="Consolas"/>
              <a:sym typeface="Consolas"/>
            </a:endParaRPr>
          </a:p>
          <a:p>
            <a:pPr indent="-425450" lvl="0" marL="457200" rtl="0" algn="l">
              <a:spcBef>
                <a:spcPts val="1600"/>
              </a:spcBef>
              <a:spcAft>
                <a:spcPts val="0"/>
              </a:spcAft>
              <a:buSzPts val="3100"/>
              <a:buChar char="●"/>
            </a:pPr>
            <a:r>
              <a:rPr lang="en" sz="3100"/>
              <a:t>Start from the root of the new application</a:t>
            </a:r>
            <a:endParaRPr sz="3100"/>
          </a:p>
          <a:p>
            <a:pPr indent="0" lvl="0" marL="457200" rtl="0" algn="l">
              <a:spcBef>
                <a:spcPts val="1600"/>
              </a:spcBef>
              <a:spcAft>
                <a:spcPts val="0"/>
              </a:spcAft>
              <a:buNone/>
            </a:pPr>
            <a:r>
              <a:rPr b="1" lang="en" sz="3100">
                <a:latin typeface="Consolas"/>
                <a:ea typeface="Consolas"/>
                <a:cs typeface="Consolas"/>
                <a:sym typeface="Consolas"/>
              </a:rPr>
              <a:t>cd  my-app</a:t>
            </a:r>
            <a:endParaRPr b="1" sz="3100">
              <a:latin typeface="Consolas"/>
              <a:ea typeface="Consolas"/>
              <a:cs typeface="Consolas"/>
              <a:sym typeface="Consolas"/>
            </a:endParaRPr>
          </a:p>
          <a:p>
            <a:pPr indent="0" lvl="0" marL="457200" rtl="0" algn="l">
              <a:spcBef>
                <a:spcPts val="0"/>
              </a:spcBef>
              <a:spcAft>
                <a:spcPts val="0"/>
              </a:spcAft>
              <a:buNone/>
            </a:pPr>
            <a:r>
              <a:rPr b="1" lang="en" sz="3100">
                <a:latin typeface="Consolas"/>
                <a:ea typeface="Consolas"/>
                <a:cs typeface="Consolas"/>
                <a:sym typeface="Consolas"/>
              </a:rPr>
              <a:t>npm  start</a:t>
            </a:r>
            <a:endParaRPr b="1" sz="310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new Firebase App</a:t>
            </a:r>
            <a:endParaRPr/>
          </a:p>
        </p:txBody>
      </p:sp>
      <p:sp>
        <p:nvSpPr>
          <p:cNvPr id="387" name="Google Shape;387;p4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sz="3600"/>
              <a:t>Create a new</a:t>
            </a:r>
            <a:br>
              <a:rPr lang="en" sz="3600"/>
            </a:br>
            <a:r>
              <a:rPr lang="en" sz="3600"/>
              <a:t>Firebase App from</a:t>
            </a:r>
            <a:br>
              <a:rPr lang="en" sz="3600"/>
            </a:br>
            <a:r>
              <a:rPr lang="en" sz="3600"/>
              <a:t>the</a:t>
            </a:r>
            <a:r>
              <a:rPr lang="en" sz="3600"/>
              <a:t> console</a:t>
            </a:r>
            <a:endParaRPr sz="3600"/>
          </a:p>
          <a:p>
            <a:pPr indent="-457200" lvl="0" marL="457200" rtl="0" algn="l">
              <a:spcBef>
                <a:spcPts val="0"/>
              </a:spcBef>
              <a:spcAft>
                <a:spcPts val="0"/>
              </a:spcAft>
              <a:buSzPts val="3600"/>
              <a:buChar char="●"/>
            </a:pPr>
            <a:r>
              <a:rPr lang="en" sz="3600"/>
              <a:t>Choose a Web</a:t>
            </a:r>
            <a:br>
              <a:rPr lang="en" sz="3600"/>
            </a:br>
            <a:r>
              <a:rPr lang="en" sz="3600"/>
              <a:t>application</a:t>
            </a:r>
            <a:endParaRPr sz="3600"/>
          </a:p>
        </p:txBody>
      </p:sp>
      <p:pic>
        <p:nvPicPr>
          <p:cNvPr id="388" name="Google Shape;388;p45"/>
          <p:cNvPicPr preferRelativeResize="0"/>
          <p:nvPr/>
        </p:nvPicPr>
        <p:blipFill rotWithShape="1">
          <a:blip r:embed="rId3">
            <a:alphaModFix/>
          </a:blip>
          <a:srcRect b="62414" l="0" r="0" t="0"/>
          <a:stretch/>
        </p:blipFill>
        <p:spPr>
          <a:xfrm>
            <a:off x="3939000" y="917925"/>
            <a:ext cx="5082225" cy="1264899"/>
          </a:xfrm>
          <a:prstGeom prst="rect">
            <a:avLst/>
          </a:prstGeom>
          <a:noFill/>
          <a:ln>
            <a:noFill/>
          </a:ln>
        </p:spPr>
      </p:pic>
      <p:cxnSp>
        <p:nvCxnSpPr>
          <p:cNvPr id="389" name="Google Shape;389;p45"/>
          <p:cNvCxnSpPr/>
          <p:nvPr/>
        </p:nvCxnSpPr>
        <p:spPr>
          <a:xfrm rot="10800000">
            <a:off x="6530249" y="1614427"/>
            <a:ext cx="486300" cy="634800"/>
          </a:xfrm>
          <a:prstGeom prst="straightConnector1">
            <a:avLst/>
          </a:prstGeom>
          <a:noFill/>
          <a:ln cap="flat" cmpd="sng" w="76200">
            <a:solidFill>
              <a:schemeClr val="dk1"/>
            </a:solidFill>
            <a:prstDash val="solid"/>
            <a:round/>
            <a:headEnd len="med" w="med" type="none"/>
            <a:tailEnd len="med" w="med" type="triangle"/>
          </a:ln>
        </p:spPr>
      </p:cxnSp>
      <p:pic>
        <p:nvPicPr>
          <p:cNvPr id="390" name="Google Shape;390;p45"/>
          <p:cNvPicPr preferRelativeResize="0"/>
          <p:nvPr/>
        </p:nvPicPr>
        <p:blipFill>
          <a:blip r:embed="rId4">
            <a:alphaModFix/>
          </a:blip>
          <a:stretch>
            <a:fillRect/>
          </a:stretch>
        </p:blipFill>
        <p:spPr>
          <a:xfrm>
            <a:off x="3939000" y="2475648"/>
            <a:ext cx="5082227" cy="957177"/>
          </a:xfrm>
          <a:prstGeom prst="rect">
            <a:avLst/>
          </a:prstGeom>
          <a:noFill/>
          <a:ln>
            <a:noFill/>
          </a:ln>
        </p:spPr>
      </p:pic>
      <p:cxnSp>
        <p:nvCxnSpPr>
          <p:cNvPr id="391" name="Google Shape;391;p45"/>
          <p:cNvCxnSpPr/>
          <p:nvPr/>
        </p:nvCxnSpPr>
        <p:spPr>
          <a:xfrm rot="10800000">
            <a:off x="6225449" y="3214627"/>
            <a:ext cx="486300" cy="6348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Registering a new Firebase Web App</a:t>
            </a:r>
            <a:endParaRPr/>
          </a:p>
        </p:txBody>
      </p:sp>
      <p:sp>
        <p:nvSpPr>
          <p:cNvPr id="397" name="Google Shape;397;p4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Choose a name for the</a:t>
            </a:r>
            <a:br>
              <a:rPr lang="en" sz="3000"/>
            </a:br>
            <a:r>
              <a:rPr lang="en" sz="3000"/>
              <a:t>new Firebase Web App</a:t>
            </a:r>
            <a:endParaRPr sz="3000"/>
          </a:p>
        </p:txBody>
      </p:sp>
      <p:pic>
        <p:nvPicPr>
          <p:cNvPr id="398" name="Google Shape;398;p46"/>
          <p:cNvPicPr preferRelativeResize="0"/>
          <p:nvPr/>
        </p:nvPicPr>
        <p:blipFill>
          <a:blip r:embed="rId3">
            <a:alphaModFix/>
          </a:blip>
          <a:stretch>
            <a:fillRect/>
          </a:stretch>
        </p:blipFill>
        <p:spPr>
          <a:xfrm>
            <a:off x="4653950" y="917925"/>
            <a:ext cx="4321149" cy="407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Installing Firebase libraries</a:t>
            </a:r>
            <a:endParaRPr/>
          </a:p>
        </p:txBody>
      </p:sp>
      <p:sp>
        <p:nvSpPr>
          <p:cNvPr id="404" name="Google Shape;404;p4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At the root of the React application,</a:t>
            </a:r>
            <a:br>
              <a:rPr lang="en" sz="2600"/>
            </a:br>
            <a:r>
              <a:rPr lang="en" sz="2600"/>
              <a:t>install the Firebase libraries</a:t>
            </a:r>
            <a:endParaRPr sz="2600"/>
          </a:p>
          <a:p>
            <a:pPr indent="0" lvl="0" marL="457200" rtl="0" algn="l">
              <a:spcBef>
                <a:spcPts val="1600"/>
              </a:spcBef>
              <a:spcAft>
                <a:spcPts val="0"/>
              </a:spcAft>
              <a:buNone/>
            </a:pPr>
            <a:r>
              <a:rPr b="1" lang="en" sz="2600">
                <a:latin typeface="Consolas"/>
                <a:ea typeface="Consolas"/>
                <a:cs typeface="Consolas"/>
                <a:sym typeface="Consolas"/>
              </a:rPr>
              <a:t>npm  install  firebase</a:t>
            </a:r>
            <a:endParaRPr b="1" sz="2600">
              <a:latin typeface="Consolas"/>
              <a:ea typeface="Consolas"/>
              <a:cs typeface="Consolas"/>
              <a:sym typeface="Consolas"/>
            </a:endParaRPr>
          </a:p>
          <a:p>
            <a:pPr indent="-393700" lvl="0" marL="457200" rtl="0" algn="l">
              <a:spcBef>
                <a:spcPts val="1600"/>
              </a:spcBef>
              <a:spcAft>
                <a:spcPts val="0"/>
              </a:spcAft>
              <a:buSzPts val="2600"/>
              <a:buChar char="●"/>
            </a:pPr>
            <a:r>
              <a:rPr lang="en" sz="2600"/>
              <a:t>Copy the </a:t>
            </a:r>
            <a:r>
              <a:rPr b="1" lang="en" sz="2600">
                <a:latin typeface="Consolas"/>
                <a:ea typeface="Consolas"/>
                <a:cs typeface="Consolas"/>
                <a:sym typeface="Consolas"/>
              </a:rPr>
              <a:t>firebaseConfig</a:t>
            </a:r>
            <a:r>
              <a:rPr lang="en" sz="2600"/>
              <a:t> code</a:t>
            </a:r>
            <a:br>
              <a:rPr lang="en" sz="2600"/>
            </a:br>
            <a:r>
              <a:rPr lang="en" sz="2600"/>
              <a:t>and click Continue to console</a:t>
            </a:r>
            <a:endParaRPr sz="2600"/>
          </a:p>
        </p:txBody>
      </p:sp>
      <p:pic>
        <p:nvPicPr>
          <p:cNvPr id="405" name="Google Shape;405;p47"/>
          <p:cNvPicPr preferRelativeResize="0"/>
          <p:nvPr/>
        </p:nvPicPr>
        <p:blipFill>
          <a:blip r:embed="rId3">
            <a:alphaModFix/>
          </a:blip>
          <a:stretch>
            <a:fillRect/>
          </a:stretch>
        </p:blipFill>
        <p:spPr>
          <a:xfrm>
            <a:off x="5181591" y="0"/>
            <a:ext cx="3940969" cy="5143500"/>
          </a:xfrm>
          <a:prstGeom prst="rect">
            <a:avLst/>
          </a:prstGeom>
          <a:noFill/>
          <a:ln>
            <a:noFill/>
          </a:ln>
        </p:spPr>
      </p:pic>
      <p:sp>
        <p:nvSpPr>
          <p:cNvPr id="406" name="Google Shape;406;p47"/>
          <p:cNvSpPr/>
          <p:nvPr/>
        </p:nvSpPr>
        <p:spPr>
          <a:xfrm>
            <a:off x="6170625" y="2865450"/>
            <a:ext cx="1587600" cy="746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Hidden for</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privacy</a:t>
            </a:r>
            <a:endParaRPr>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React component</a:t>
            </a:r>
            <a:endParaRPr/>
          </a:p>
        </p:txBody>
      </p:sp>
      <p:sp>
        <p:nvSpPr>
          <p:cNvPr id="412" name="Google Shape;412;p4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Clr>
                <a:schemeClr val="dk1"/>
              </a:buClr>
              <a:buSzPts val="3100"/>
              <a:buChar char="●"/>
            </a:pPr>
            <a:r>
              <a:rPr lang="en" sz="3100">
                <a:solidFill>
                  <a:schemeClr val="dk1"/>
                </a:solidFill>
              </a:rPr>
              <a:t>Create </a:t>
            </a:r>
            <a:r>
              <a:rPr b="1" lang="en" sz="3100">
                <a:solidFill>
                  <a:schemeClr val="dk1"/>
                </a:solidFill>
                <a:latin typeface="Consolas"/>
                <a:ea typeface="Consolas"/>
                <a:cs typeface="Consolas"/>
                <a:sym typeface="Consolas"/>
              </a:rPr>
              <a:t>FirebaseExample.js</a:t>
            </a:r>
            <a:r>
              <a:rPr lang="en" sz="3100">
                <a:solidFill>
                  <a:schemeClr val="dk1"/>
                </a:solidFill>
              </a:rPr>
              <a:t> under src directory</a:t>
            </a:r>
            <a:endParaRPr>
              <a:latin typeface="Consolas"/>
              <a:ea typeface="Consolas"/>
              <a:cs typeface="Consolas"/>
              <a:sym typeface="Consolas"/>
            </a:endParaRPr>
          </a:p>
          <a:p>
            <a:pPr indent="0" lvl="0" marL="0" rtl="0" algn="l">
              <a:lnSpc>
                <a:spcPct val="100000"/>
              </a:lnSpc>
              <a:spcBef>
                <a:spcPts val="1600"/>
              </a:spcBef>
              <a:spcAft>
                <a:spcPts val="0"/>
              </a:spcAft>
              <a:buNone/>
            </a:pPr>
            <a:r>
              <a:rPr lang="en">
                <a:latin typeface="Consolas"/>
                <a:ea typeface="Consolas"/>
                <a:cs typeface="Consolas"/>
                <a:sym typeface="Consolas"/>
              </a:rPr>
              <a:t>import React from "react";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const FirebaseExample = () =&gt;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return(</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&lt;div&gt;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&lt;h1&gt;</a:t>
            </a:r>
            <a:r>
              <a:rPr lang="en">
                <a:solidFill>
                  <a:schemeClr val="dk1"/>
                </a:solidFill>
                <a:latin typeface="Consolas"/>
                <a:ea typeface="Consolas"/>
                <a:cs typeface="Consolas"/>
                <a:sym typeface="Consolas"/>
              </a:rPr>
              <a:t>Firebase Example</a:t>
            </a:r>
            <a:r>
              <a:rPr lang="en">
                <a:latin typeface="Consolas"/>
                <a:ea typeface="Consolas"/>
                <a:cs typeface="Consolas"/>
                <a:sym typeface="Consolas"/>
              </a:rPr>
              <a:t>&lt;/h1&gt;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&lt;/div&gt;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export default FirebaseExample;</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Rendering a React component</a:t>
            </a:r>
            <a:endParaRPr/>
          </a:p>
        </p:txBody>
      </p:sp>
      <p:sp>
        <p:nvSpPr>
          <p:cNvPr id="418" name="Google Shape;418;p4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Clr>
                <a:schemeClr val="dk1"/>
              </a:buClr>
              <a:buSzPts val="3100"/>
              <a:buChar char="●"/>
            </a:pPr>
            <a:r>
              <a:rPr lang="en" sz="3100">
                <a:solidFill>
                  <a:schemeClr val="dk1"/>
                </a:solidFill>
              </a:rPr>
              <a:t>Import components in </a:t>
            </a:r>
            <a:r>
              <a:rPr b="1" lang="en" sz="3100">
                <a:solidFill>
                  <a:schemeClr val="dk1"/>
                </a:solidFill>
                <a:latin typeface="Consolas"/>
                <a:ea typeface="Consolas"/>
                <a:cs typeface="Consolas"/>
                <a:sym typeface="Consolas"/>
              </a:rPr>
              <a:t>App.js</a:t>
            </a:r>
            <a:endParaRPr b="1">
              <a:latin typeface="Consolas"/>
              <a:ea typeface="Consolas"/>
              <a:cs typeface="Consolas"/>
              <a:sym typeface="Consolas"/>
            </a:endParaRPr>
          </a:p>
          <a:p>
            <a:pPr indent="0" lvl="0" marL="0" rtl="0" algn="l">
              <a:lnSpc>
                <a:spcPct val="100000"/>
              </a:lnSpc>
              <a:spcBef>
                <a:spcPts val="1600"/>
              </a:spcBef>
              <a:spcAft>
                <a:spcPts val="0"/>
              </a:spcAft>
              <a:buClr>
                <a:schemeClr val="dk1"/>
              </a:buClr>
              <a:buSzPts val="1100"/>
              <a:buFont typeface="Arial"/>
              <a:buNone/>
            </a:pPr>
            <a:r>
              <a:rPr lang="en">
                <a:latin typeface="Consolas"/>
                <a:ea typeface="Consolas"/>
                <a:cs typeface="Consolas"/>
                <a:sym typeface="Consolas"/>
              </a:rPr>
              <a:t>import FirebaseExample from "./</a:t>
            </a:r>
            <a:r>
              <a:rPr lang="en">
                <a:solidFill>
                  <a:schemeClr val="dk1"/>
                </a:solidFill>
                <a:latin typeface="Consolas"/>
                <a:ea typeface="Consolas"/>
                <a:cs typeface="Consolas"/>
                <a:sym typeface="Consolas"/>
              </a:rPr>
              <a:t>FirebaseExample</a:t>
            </a: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function App()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return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&lt;div&gt;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a:t>
            </a:r>
            <a:r>
              <a:rPr lang="en">
                <a:solidFill>
                  <a:schemeClr val="dk1"/>
                </a:solidFill>
                <a:latin typeface="Consolas"/>
                <a:ea typeface="Consolas"/>
                <a:cs typeface="Consolas"/>
                <a:sym typeface="Consolas"/>
              </a:rPr>
              <a:t>FirebaseExample</a:t>
            </a:r>
            <a:r>
              <a:rPr lang="en">
                <a:latin typeface="Consolas"/>
                <a:ea typeface="Consolas"/>
                <a:cs typeface="Consolas"/>
                <a:sym typeface="Consolas"/>
              </a:rPr>
              <a:t>/&gt;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&lt;/div&gt;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export default App;</a:t>
            </a:r>
            <a:endParaRPr>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Configuring a Firebase database</a:t>
            </a:r>
            <a:endParaRPr/>
          </a:p>
        </p:txBody>
      </p:sp>
      <p:sp>
        <p:nvSpPr>
          <p:cNvPr id="424" name="Google Shape;424;p5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Add firebase configuration to React component</a:t>
            </a:r>
            <a:endParaRPr sz="3000"/>
          </a:p>
          <a:p>
            <a:pPr indent="0" lvl="0" marL="457200" rtl="0" algn="l">
              <a:lnSpc>
                <a:spcPct val="100000"/>
              </a:lnSpc>
              <a:spcBef>
                <a:spcPts val="1600"/>
              </a:spcBef>
              <a:spcAft>
                <a:spcPts val="0"/>
              </a:spcAft>
              <a:buNone/>
            </a:pPr>
            <a:r>
              <a:rPr lang="en">
                <a:latin typeface="Consolas"/>
                <a:ea typeface="Consolas"/>
                <a:cs typeface="Consolas"/>
                <a:sym typeface="Consolas"/>
              </a:rPr>
              <a:t>const firebaseConfig = {</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apiKey: "REMOVEDFORPRIVACY",</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authDomain: "firebase-sample.firebaseapp.com",</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projectId: "</a:t>
            </a:r>
            <a:r>
              <a:rPr lang="en">
                <a:solidFill>
                  <a:schemeClr val="dk1"/>
                </a:solidFill>
                <a:latin typeface="Consolas"/>
                <a:ea typeface="Consolas"/>
                <a:cs typeface="Consolas"/>
                <a:sym typeface="Consolas"/>
              </a:rPr>
              <a:t>firebase-sample</a:t>
            </a:r>
            <a:r>
              <a:rPr lang="en">
                <a:latin typeface="Consolas"/>
                <a:ea typeface="Consolas"/>
                <a:cs typeface="Consolas"/>
                <a:sym typeface="Consolas"/>
              </a:rPr>
              <a:t>",</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storageBucket: "</a:t>
            </a:r>
            <a:r>
              <a:rPr lang="en">
                <a:solidFill>
                  <a:schemeClr val="dk1"/>
                </a:solidFill>
                <a:latin typeface="Consolas"/>
                <a:ea typeface="Consolas"/>
                <a:cs typeface="Consolas"/>
                <a:sym typeface="Consolas"/>
              </a:rPr>
              <a:t>firebase-sample</a:t>
            </a:r>
            <a:r>
              <a:rPr lang="en">
                <a:latin typeface="Consolas"/>
                <a:ea typeface="Consolas"/>
                <a:cs typeface="Consolas"/>
                <a:sym typeface="Consolas"/>
              </a:rPr>
              <a:t>.appspot.com",</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messagingSenderId: "</a:t>
            </a:r>
            <a:r>
              <a:rPr lang="en">
                <a:solidFill>
                  <a:schemeClr val="dk1"/>
                </a:solidFill>
                <a:latin typeface="Consolas"/>
                <a:ea typeface="Consolas"/>
                <a:cs typeface="Consolas"/>
                <a:sym typeface="Consolas"/>
              </a:rPr>
              <a:t>REMOVEDFORPRIVACY</a:t>
            </a:r>
            <a:r>
              <a:rPr lang="en">
                <a:latin typeface="Consolas"/>
                <a:ea typeface="Consolas"/>
                <a:cs typeface="Consolas"/>
                <a:sym typeface="Consolas"/>
              </a:rPr>
              <a:t>",</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appId: "</a:t>
            </a:r>
            <a:r>
              <a:rPr lang="en">
                <a:solidFill>
                  <a:schemeClr val="dk1"/>
                </a:solidFill>
                <a:latin typeface="Consolas"/>
                <a:ea typeface="Consolas"/>
                <a:cs typeface="Consolas"/>
                <a:sym typeface="Consolas"/>
              </a:rPr>
              <a:t>REMOVEDFORPRIVACY</a:t>
            </a:r>
            <a:r>
              <a:rPr lang="en">
                <a:latin typeface="Consolas"/>
                <a:ea typeface="Consolas"/>
                <a:cs typeface="Consolas"/>
                <a:sym typeface="Consolas"/>
              </a:rPr>
              <a:t>",</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measurementId: "</a:t>
            </a:r>
            <a:r>
              <a:rPr lang="en">
                <a:solidFill>
                  <a:schemeClr val="dk1"/>
                </a:solidFill>
                <a:latin typeface="Consolas"/>
                <a:ea typeface="Consolas"/>
                <a:cs typeface="Consolas"/>
                <a:sym typeface="Consolas"/>
              </a:rPr>
              <a:t>REMOVEDFORPRIVACY</a:t>
            </a:r>
            <a:r>
              <a:rPr lang="en">
                <a:latin typeface="Consolas"/>
                <a:ea typeface="Consolas"/>
                <a:cs typeface="Consolas"/>
                <a:sym typeface="Consolas"/>
              </a:rPr>
              <a:t>"</a:t>
            </a:r>
            <a:endParaRPr>
              <a:latin typeface="Consolas"/>
              <a:ea typeface="Consolas"/>
              <a:cs typeface="Consolas"/>
              <a:sym typeface="Consolas"/>
            </a:endParaRPr>
          </a:p>
          <a:p>
            <a:pPr indent="0" lvl="0" marL="45720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00000"/>
              </a:lnSpc>
              <a:spcBef>
                <a:spcPts val="1600"/>
              </a:spcBef>
              <a:spcAft>
                <a:spcPts val="0"/>
              </a:spcAft>
              <a:buNone/>
            </a:pPr>
            <a:r>
              <a:rPr lang="en">
                <a:latin typeface="Consolas"/>
                <a:ea typeface="Consolas"/>
                <a:cs typeface="Consolas"/>
                <a:sym typeface="Consolas"/>
              </a:rPr>
              <a:t>import { initializeApp } from "firebase/app";</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import { getFirestore } from </a:t>
            </a:r>
            <a:endParaRPr>
              <a:latin typeface="Consolas"/>
              <a:ea typeface="Consolas"/>
              <a:cs typeface="Consolas"/>
              <a:sym typeface="Consolas"/>
            </a:endParaRPr>
          </a:p>
          <a:p>
            <a:pPr indent="0" lvl="0" marL="4114800" rtl="0" algn="l">
              <a:lnSpc>
                <a:spcPct val="100000"/>
              </a:lnSpc>
              <a:spcBef>
                <a:spcPts val="0"/>
              </a:spcBef>
              <a:spcAft>
                <a:spcPts val="0"/>
              </a:spcAft>
              <a:buNone/>
            </a:pPr>
            <a:r>
              <a:rPr lang="en">
                <a:latin typeface="Consolas"/>
                <a:ea typeface="Consolas"/>
                <a:cs typeface="Consolas"/>
                <a:sym typeface="Consolas"/>
              </a:rPr>
              <a:t>'firebase/firestore/lite';</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const FirebaseExample = () =&gt;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app = initializeApp(firebaseConfig);</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const db = getFirestore(app);</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
        <p:nvSpPr>
          <p:cNvPr id="430" name="Google Shape;430;p5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Initializing and connecting to a Firestore database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Accessible from Client Devices</a:t>
            </a:r>
            <a:endParaRPr/>
          </a:p>
        </p:txBody>
      </p:sp>
      <p:sp>
        <p:nvSpPr>
          <p:cNvPr id="74" name="Google Shape;74;p1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3100"/>
              <a:t>Firebase Realtime Database can be accessed </a:t>
            </a:r>
            <a:r>
              <a:rPr b="1" i="1" lang="en" sz="3100"/>
              <a:t>directly from </a:t>
            </a:r>
            <a:r>
              <a:rPr lang="en" sz="3100"/>
              <a:t>a </a:t>
            </a:r>
            <a:r>
              <a:rPr b="1" i="1" lang="en" sz="3100"/>
              <a:t>mobile </a:t>
            </a:r>
            <a:r>
              <a:rPr lang="en" sz="3100"/>
              <a:t>device or web </a:t>
            </a:r>
            <a:r>
              <a:rPr b="1" i="1" lang="en" sz="3100"/>
              <a:t>browser</a:t>
            </a:r>
            <a:endParaRPr b="1" i="1" sz="3100"/>
          </a:p>
          <a:p>
            <a:pPr indent="-425450" lvl="0" marL="457200" rtl="0" algn="l">
              <a:spcBef>
                <a:spcPts val="0"/>
              </a:spcBef>
              <a:spcAft>
                <a:spcPts val="0"/>
              </a:spcAft>
              <a:buSzPts val="3100"/>
              <a:buChar char="●"/>
            </a:pPr>
            <a:r>
              <a:rPr b="1" i="1" lang="en" sz="3100"/>
              <a:t>No </a:t>
            </a:r>
            <a:r>
              <a:rPr lang="en" sz="3100"/>
              <a:t>need for an application </a:t>
            </a:r>
            <a:r>
              <a:rPr b="1" i="1" lang="en" sz="3100"/>
              <a:t>server</a:t>
            </a:r>
            <a:endParaRPr b="1" i="1" sz="3100"/>
          </a:p>
          <a:p>
            <a:pPr indent="-425450" lvl="0" marL="457200" rtl="0" algn="l">
              <a:spcBef>
                <a:spcPts val="0"/>
              </a:spcBef>
              <a:spcAft>
                <a:spcPts val="0"/>
              </a:spcAft>
              <a:buSzPts val="3100"/>
              <a:buChar char="●"/>
            </a:pPr>
            <a:r>
              <a:rPr lang="en" sz="3100"/>
              <a:t>Security and data validation are available through the Firebase Realtime Database Security Rules</a:t>
            </a:r>
            <a:endParaRPr sz="3100"/>
          </a:p>
          <a:p>
            <a:pPr indent="-425450" lvl="0" marL="457200" rtl="0" algn="l">
              <a:spcBef>
                <a:spcPts val="0"/>
              </a:spcBef>
              <a:spcAft>
                <a:spcPts val="0"/>
              </a:spcAft>
              <a:buSzPts val="3100"/>
              <a:buChar char="●"/>
            </a:pPr>
            <a:r>
              <a:rPr lang="en" sz="3100"/>
              <a:t>Expression-based rules that are executed when data is read or written.</a:t>
            </a:r>
            <a:endParaRPr sz="3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import {..., </a:t>
            </a:r>
            <a:r>
              <a:rPr lang="en">
                <a:solidFill>
                  <a:schemeClr val="dk1"/>
                </a:solidFill>
                <a:highlight>
                  <a:srgbClr val="CFE2F3"/>
                </a:highlight>
                <a:latin typeface="Consolas"/>
                <a:ea typeface="Consolas"/>
                <a:cs typeface="Consolas"/>
                <a:sym typeface="Consolas"/>
              </a:rPr>
              <a:t>collection, getDocs</a:t>
            </a: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lang="en">
                <a:solidFill>
                  <a:schemeClr val="dk1"/>
                </a:solidFill>
                <a:latin typeface="Consolas"/>
                <a:ea typeface="Consolas"/>
                <a:cs typeface="Consolas"/>
                <a:sym typeface="Consolas"/>
              </a:rPr>
              <a:t>from 'firebase/firestore/lite';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const colName = 'todos';</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async function getRecords(db)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col = collection(db, colName);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snapshot = await getDocs(col);</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list = snapshot.docs.map(doc =&gt;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data = doc.data();</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return {...data, id: doc.id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return list;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p:txBody>
      </p:sp>
      <p:sp>
        <p:nvSpPr>
          <p:cNvPr id="436" name="Google Shape;436;p5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Retrieving data from Firebase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Storing data from Firebase to React state variables</a:t>
            </a:r>
            <a:endParaRPr/>
          </a:p>
        </p:txBody>
      </p:sp>
      <p:sp>
        <p:nvSpPr>
          <p:cNvPr id="442" name="Google Shape;442;p5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import React, {</a:t>
            </a:r>
            <a:r>
              <a:rPr lang="en">
                <a:highlight>
                  <a:srgbClr val="CFE2F3"/>
                </a:highlight>
                <a:latin typeface="Consolas"/>
                <a:ea typeface="Consolas"/>
                <a:cs typeface="Consolas"/>
                <a:sym typeface="Consolas"/>
              </a:rPr>
              <a:t>useEffect, useState</a:t>
            </a:r>
            <a:r>
              <a:rPr lang="en">
                <a:latin typeface="Consolas"/>
                <a:ea typeface="Consolas"/>
                <a:cs typeface="Consolas"/>
                <a:sym typeface="Consolas"/>
              </a:rPr>
              <a:t>} from "react";</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const </a:t>
            </a:r>
            <a:r>
              <a:rPr lang="en">
                <a:solidFill>
                  <a:schemeClr val="dk1"/>
                </a:solidFill>
                <a:latin typeface="Consolas"/>
                <a:ea typeface="Consolas"/>
                <a:cs typeface="Consolas"/>
                <a:sym typeface="Consolas"/>
              </a:rPr>
              <a:t>FirebaseExample </a:t>
            </a:r>
            <a:r>
              <a:rPr lang="en">
                <a:latin typeface="Consolas"/>
                <a:ea typeface="Consolas"/>
                <a:cs typeface="Consolas"/>
                <a:sym typeface="Consolas"/>
              </a:rPr>
              <a:t>= () =&gt;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[records, setRecords] = useState([]);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useEffect(() =&gt;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getRecords(db)</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.then(records =&gt; setRecords(records));</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Rendering data from Firebase</a:t>
            </a:r>
            <a:endParaRPr/>
          </a:p>
        </p:txBody>
      </p:sp>
      <p:sp>
        <p:nvSpPr>
          <p:cNvPr id="448" name="Google Shape;448;p5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return(</a:t>
            </a:r>
            <a:endParaRPr>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&lt;div&gt;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&lt;h1&gt;Firebase Example&lt;/h1&gt;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&lt;ul&gt;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 records.map((record, ndx) =&gt;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&lt;li key={record.id}&gt;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{record.title}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&lt;/li&gt;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&lt;/ul&gt;</a:t>
            </a:r>
            <a:endParaRPr>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&lt;/div&gt;);</a:t>
            </a:r>
            <a:endParaRPr>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import {</a:t>
            </a:r>
            <a:r>
              <a:rPr lang="en">
                <a:highlight>
                  <a:srgbClr val="CFE2F3"/>
                </a:highlight>
                <a:latin typeface="Consolas"/>
                <a:ea typeface="Consolas"/>
                <a:cs typeface="Consolas"/>
                <a:sym typeface="Consolas"/>
              </a:rPr>
              <a:t>setDoc,doc</a:t>
            </a:r>
            <a:r>
              <a:rPr lang="en">
                <a:latin typeface="Consolas"/>
                <a:ea typeface="Consolas"/>
                <a:cs typeface="Consolas"/>
                <a:sym typeface="Consolas"/>
              </a:rPr>
              <a:t>} from 'firebase/firestore/lite';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async function insertRecord(db)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id = (new Date()).getTime() +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newRecord =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title: 'New Record ' + id, id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ref = doc(db, colName, id);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await setDoc(ref, newRecord);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setRecords([newRecord, ...records]);</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p:txBody>
      </p:sp>
      <p:sp>
        <p:nvSpPr>
          <p:cNvPr id="454" name="Google Shape;454;p5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Inserting data into a Firebase collection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a Create button</a:t>
            </a:r>
            <a:endParaRPr/>
          </a:p>
        </p:txBody>
      </p:sp>
      <p:sp>
        <p:nvSpPr>
          <p:cNvPr id="460" name="Google Shape;460;p5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Add a button to invoke our new </a:t>
            </a:r>
            <a:r>
              <a:rPr lang="en" sz="2800"/>
              <a:t>insertRecord</a:t>
            </a:r>
            <a:r>
              <a:rPr lang="en" sz="2800"/>
              <a:t>() function</a:t>
            </a:r>
            <a:endParaRPr sz="2800"/>
          </a:p>
          <a:p>
            <a:pPr indent="0" lvl="0" marL="0" rtl="0" algn="l">
              <a:spcBef>
                <a:spcPts val="1600"/>
              </a:spcBef>
              <a:spcAft>
                <a:spcPts val="0"/>
              </a:spcAft>
              <a:buNone/>
            </a:pPr>
            <a:r>
              <a:rPr lang="en" sz="2800">
                <a:latin typeface="Consolas"/>
                <a:ea typeface="Consolas"/>
                <a:cs typeface="Consolas"/>
                <a:sym typeface="Consolas"/>
              </a:rPr>
              <a:t>  &lt;button onClick={() =&gt; insertRecord(db)}&gt;</a:t>
            </a:r>
            <a:endParaRPr sz="2800">
              <a:latin typeface="Consolas"/>
              <a:ea typeface="Consolas"/>
              <a:cs typeface="Consolas"/>
              <a:sym typeface="Consolas"/>
            </a:endParaRPr>
          </a:p>
          <a:p>
            <a:pPr indent="0" lvl="0" marL="0" rtl="0" algn="l">
              <a:spcBef>
                <a:spcPts val="0"/>
              </a:spcBef>
              <a:spcAft>
                <a:spcPts val="0"/>
              </a:spcAft>
              <a:buNone/>
            </a:pPr>
            <a:r>
              <a:rPr lang="en" sz="2800">
                <a:latin typeface="Consolas"/>
                <a:ea typeface="Consolas"/>
                <a:cs typeface="Consolas"/>
                <a:sym typeface="Consolas"/>
              </a:rPr>
              <a:t>     Create</a:t>
            </a:r>
            <a:endParaRPr sz="2800">
              <a:latin typeface="Consolas"/>
              <a:ea typeface="Consolas"/>
              <a:cs typeface="Consolas"/>
              <a:sym typeface="Consolas"/>
            </a:endParaRPr>
          </a:p>
          <a:p>
            <a:pPr indent="0" lvl="0" marL="0" rtl="0" algn="l">
              <a:spcBef>
                <a:spcPts val="0"/>
              </a:spcBef>
              <a:spcAft>
                <a:spcPts val="0"/>
              </a:spcAft>
              <a:buNone/>
            </a:pPr>
            <a:r>
              <a:rPr lang="en" sz="2800">
                <a:latin typeface="Consolas"/>
                <a:ea typeface="Consolas"/>
                <a:cs typeface="Consolas"/>
                <a:sym typeface="Consolas"/>
              </a:rPr>
              <a:t>  &lt;/button&gt;</a:t>
            </a:r>
            <a:endParaRPr sz="2800">
              <a:latin typeface="Consolas"/>
              <a:ea typeface="Consolas"/>
              <a:cs typeface="Consolas"/>
              <a:sym typeface="Consolas"/>
            </a:endParaRPr>
          </a:p>
          <a:p>
            <a:pPr indent="-406400" lvl="0" marL="457200" rtl="0" algn="l">
              <a:spcBef>
                <a:spcPts val="1600"/>
              </a:spcBef>
              <a:spcAft>
                <a:spcPts val="0"/>
              </a:spcAft>
              <a:buSzPts val="2800"/>
              <a:buChar char="●"/>
            </a:pPr>
            <a:r>
              <a:rPr lang="en" sz="2800"/>
              <a:t>Click the new Create button and confirm new Todos are created</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Deleting data from Firebase</a:t>
            </a:r>
            <a:endParaRPr/>
          </a:p>
        </p:txBody>
      </p:sp>
      <p:sp>
        <p:nvSpPr>
          <p:cNvPr id="466" name="Google Shape;466;p5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nsolas"/>
                <a:ea typeface="Consolas"/>
                <a:cs typeface="Consolas"/>
                <a:sym typeface="Consolas"/>
              </a:rPr>
              <a:t>import { </a:t>
            </a:r>
            <a:r>
              <a:rPr b="1" lang="en">
                <a:latin typeface="Consolas"/>
                <a:ea typeface="Consolas"/>
                <a:cs typeface="Consolas"/>
                <a:sym typeface="Consolas"/>
              </a:rPr>
              <a:t>deleteDoc </a:t>
            </a:r>
            <a:r>
              <a:rPr lang="en">
                <a:latin typeface="Consolas"/>
                <a:ea typeface="Consolas"/>
                <a:cs typeface="Consolas"/>
                <a:sym typeface="Consolas"/>
              </a:rPr>
              <a:t>} from 'firebase/firestore/lite';</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async function deleteRecord(db, id)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await deleteDoc(doc(db, colName, id));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setRecords(</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records.filter(record =&gt; record.id !== id)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a Delete button to each item</a:t>
            </a:r>
            <a:endParaRPr/>
          </a:p>
        </p:txBody>
      </p:sp>
      <p:sp>
        <p:nvSpPr>
          <p:cNvPr id="472" name="Google Shape;472;p5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&lt;ul&gt;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records.map((record, ndx) =&gt;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&lt;li key={record.id}&gt;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highlight>
                  <a:srgbClr val="9FC5E8"/>
                </a:highlight>
                <a:latin typeface="Consolas"/>
                <a:ea typeface="Consolas"/>
                <a:cs typeface="Consolas"/>
                <a:sym typeface="Consolas"/>
              </a:rPr>
              <a:t>      &lt;button onClick={</a:t>
            </a:r>
            <a:endParaRPr>
              <a:highlight>
                <a:srgbClr val="9FC5E8"/>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highlight>
                  <a:srgbClr val="9FC5E8"/>
                </a:highlight>
                <a:latin typeface="Consolas"/>
                <a:ea typeface="Consolas"/>
                <a:cs typeface="Consolas"/>
                <a:sym typeface="Consolas"/>
              </a:rPr>
              <a:t>        () =&gt; deleteRecord(db, record.id)}&gt;</a:t>
            </a:r>
            <a:endParaRPr>
              <a:highlight>
                <a:srgbClr val="9FC5E8"/>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highlight>
                  <a:srgbClr val="9FC5E8"/>
                </a:highlight>
                <a:latin typeface="Consolas"/>
                <a:ea typeface="Consolas"/>
                <a:cs typeface="Consolas"/>
                <a:sym typeface="Consolas"/>
              </a:rPr>
              <a:t>        Delete&lt;/button&gt;</a:t>
            </a:r>
            <a:endParaRPr>
              <a:highlight>
                <a:srgbClr val="9FC5E8"/>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{record.title}</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&lt;/li&gt;</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&lt;/ul&gt;</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a:latin typeface="Consolas"/>
                <a:ea typeface="Consolas"/>
                <a:cs typeface="Consolas"/>
                <a:sym typeface="Consolas"/>
              </a:rPr>
              <a:t>const [editingRecord, setEditingRecord] =</a:t>
            </a:r>
            <a:br>
              <a:rPr lang="en">
                <a:latin typeface="Consolas"/>
                <a:ea typeface="Consolas"/>
                <a:cs typeface="Consolas"/>
                <a:sym typeface="Consolas"/>
              </a:rPr>
            </a:br>
            <a:r>
              <a:rPr lang="en">
                <a:latin typeface="Consolas"/>
                <a:ea typeface="Consolas"/>
                <a:cs typeface="Consolas"/>
                <a:sym typeface="Consolas"/>
              </a:rPr>
              <a:t>														useState({});</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&lt;li key={record.id}&gt;</a:t>
            </a:r>
            <a:endParaRPr>
              <a:latin typeface="Consolas"/>
              <a:ea typeface="Consolas"/>
              <a:cs typeface="Consolas"/>
              <a:sym typeface="Consolas"/>
            </a:endParaRPr>
          </a:p>
          <a:p>
            <a:pPr indent="0" lvl="0" marL="457200" rtl="0" algn="l">
              <a:lnSpc>
                <a:spcPct val="100000"/>
              </a:lnSpc>
              <a:spcBef>
                <a:spcPts val="0"/>
              </a:spcBef>
              <a:spcAft>
                <a:spcPts val="0"/>
              </a:spcAft>
              <a:buNone/>
            </a:pPr>
            <a:r>
              <a:rPr lang="en">
                <a:latin typeface="Consolas"/>
                <a:ea typeface="Consolas"/>
                <a:cs typeface="Consolas"/>
                <a:sym typeface="Consolas"/>
              </a:rPr>
              <a:t>  &lt;button onClick={</a:t>
            </a:r>
            <a:endParaRPr>
              <a:latin typeface="Consolas"/>
              <a:ea typeface="Consolas"/>
              <a:cs typeface="Consolas"/>
              <a:sym typeface="Consolas"/>
            </a:endParaRPr>
          </a:p>
          <a:p>
            <a:pPr indent="457200" lvl="0" marL="9144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=&gt; deleteRecord(db, record.id)}&gt;</a:t>
            </a:r>
            <a:endParaRPr>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Delete&lt;/button&gt;</a:t>
            </a:r>
            <a:endParaRPr>
              <a:latin typeface="Consolas"/>
              <a:ea typeface="Consolas"/>
              <a:cs typeface="Consolas"/>
              <a:sym typeface="Consolas"/>
            </a:endParaRPr>
          </a:p>
          <a:p>
            <a:pPr indent="0" lvl="0" marL="0" rtl="0" algn="l">
              <a:lnSpc>
                <a:spcPct val="100000"/>
              </a:lnSpc>
              <a:spcBef>
                <a:spcPts val="0"/>
              </a:spcBef>
              <a:spcAft>
                <a:spcPts val="0"/>
              </a:spcAft>
              <a:buNone/>
            </a:pPr>
            <a:r>
              <a:rPr lang="en">
                <a:highlight>
                  <a:srgbClr val="CFE2F3"/>
                </a:highlight>
                <a:latin typeface="Consolas"/>
                <a:ea typeface="Consolas"/>
                <a:cs typeface="Consolas"/>
                <a:sym typeface="Consolas"/>
              </a:rPr>
              <a:t>     &lt;button onClick={</a:t>
            </a:r>
            <a:endParaRPr>
              <a:highlight>
                <a:srgbClr val="CFE2F3"/>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highlight>
                  <a:srgbClr val="CFE2F3"/>
                </a:highlight>
                <a:latin typeface="Consolas"/>
                <a:ea typeface="Consolas"/>
                <a:cs typeface="Consolas"/>
                <a:sym typeface="Consolas"/>
              </a:rPr>
              <a:t>        () =&gt; setEditingRecord(record)}&gt;</a:t>
            </a:r>
            <a:endParaRPr>
              <a:highlight>
                <a:srgbClr val="CFE2F3"/>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highlight>
                  <a:srgbClr val="CFE2F3"/>
                </a:highlight>
                <a:latin typeface="Consolas"/>
                <a:ea typeface="Consolas"/>
                <a:cs typeface="Consolas"/>
                <a:sym typeface="Consolas"/>
              </a:rPr>
              <a:t>        Edit&lt;/button&gt;</a:t>
            </a:r>
            <a:endParaRPr>
              <a:highlight>
                <a:srgbClr val="CFE2F3"/>
              </a:highlight>
              <a:latin typeface="Consolas"/>
              <a:ea typeface="Consolas"/>
              <a:cs typeface="Consolas"/>
              <a:sym typeface="Consolas"/>
            </a:endParaRPr>
          </a:p>
          <a:p>
            <a:pPr indent="457200" lvl="0" marL="4572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{record.title}</a:t>
            </a:r>
            <a:endParaRPr>
              <a:latin typeface="Consolas"/>
              <a:ea typeface="Consolas"/>
              <a:cs typeface="Consolas"/>
              <a:sym typeface="Consolas"/>
            </a:endParaRPr>
          </a:p>
          <a:p>
            <a:pPr indent="457200" lvl="0" marL="0" rtl="0" algn="l">
              <a:lnSpc>
                <a:spcPct val="100000"/>
              </a:lnSpc>
              <a:spcBef>
                <a:spcPts val="0"/>
              </a:spcBef>
              <a:spcAft>
                <a:spcPts val="0"/>
              </a:spcAft>
              <a:buNone/>
            </a:pPr>
            <a:r>
              <a:rPr lang="en">
                <a:latin typeface="Consolas"/>
                <a:ea typeface="Consolas"/>
                <a:cs typeface="Consolas"/>
                <a:sym typeface="Consolas"/>
              </a:rPr>
              <a:t>&lt;/li&gt;</a:t>
            </a:r>
            <a:endParaRPr>
              <a:latin typeface="Consolas"/>
              <a:ea typeface="Consolas"/>
              <a:cs typeface="Consolas"/>
              <a:sym typeface="Consolas"/>
            </a:endParaRPr>
          </a:p>
        </p:txBody>
      </p:sp>
      <p:sp>
        <p:nvSpPr>
          <p:cNvPr id="478" name="Google Shape;478;p5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Updating a Firebase document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Editing a document field with a form element</a:t>
            </a:r>
            <a:endParaRPr/>
          </a:p>
        </p:txBody>
      </p:sp>
      <p:sp>
        <p:nvSpPr>
          <p:cNvPr id="484" name="Google Shape;484;p6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200">
                <a:latin typeface="Consolas"/>
                <a:ea typeface="Consolas"/>
                <a:cs typeface="Consolas"/>
                <a:sym typeface="Consolas"/>
              </a:rPr>
              <a:t>&lt;input</a:t>
            </a:r>
            <a:endParaRPr sz="3200">
              <a:latin typeface="Consolas"/>
              <a:ea typeface="Consolas"/>
              <a:cs typeface="Consolas"/>
              <a:sym typeface="Consolas"/>
            </a:endParaRPr>
          </a:p>
          <a:p>
            <a:pPr indent="457200" lvl="0" marL="0" rtl="0" algn="l">
              <a:lnSpc>
                <a:spcPct val="100000"/>
              </a:lnSpc>
              <a:spcBef>
                <a:spcPts val="0"/>
              </a:spcBef>
              <a:spcAft>
                <a:spcPts val="0"/>
              </a:spcAft>
              <a:buClr>
                <a:schemeClr val="dk1"/>
              </a:buClr>
              <a:buSzPts val="1100"/>
              <a:buFont typeface="Arial"/>
              <a:buNone/>
            </a:pPr>
            <a:r>
              <a:rPr lang="en" sz="3200">
                <a:latin typeface="Consolas"/>
                <a:ea typeface="Consolas"/>
                <a:cs typeface="Consolas"/>
                <a:sym typeface="Consolas"/>
              </a:rPr>
              <a:t>value={editingRecord.title} </a:t>
            </a:r>
            <a:endParaRPr sz="3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3200">
                <a:latin typeface="Consolas"/>
                <a:ea typeface="Consolas"/>
                <a:cs typeface="Consolas"/>
                <a:sym typeface="Consolas"/>
              </a:rPr>
              <a:t>  onChange={(e) =&gt;</a:t>
            </a:r>
            <a:endParaRPr sz="3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3200">
                <a:latin typeface="Consolas"/>
                <a:ea typeface="Consolas"/>
                <a:cs typeface="Consolas"/>
                <a:sym typeface="Consolas"/>
              </a:rPr>
              <a:t>  		setEditingRecord({</a:t>
            </a:r>
            <a:endParaRPr sz="3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3200">
                <a:latin typeface="Consolas"/>
                <a:ea typeface="Consolas"/>
                <a:cs typeface="Consolas"/>
                <a:sym typeface="Consolas"/>
              </a:rPr>
              <a:t>    		...editingRecord,</a:t>
            </a:r>
            <a:endParaRPr sz="3200">
              <a:latin typeface="Consolas"/>
              <a:ea typeface="Consolas"/>
              <a:cs typeface="Consolas"/>
              <a:sym typeface="Consolas"/>
            </a:endParaRPr>
          </a:p>
          <a:p>
            <a:pPr indent="0" lvl="0" marL="0" rtl="0" algn="l">
              <a:lnSpc>
                <a:spcPct val="100000"/>
              </a:lnSpc>
              <a:spcBef>
                <a:spcPts val="0"/>
              </a:spcBef>
              <a:spcAft>
                <a:spcPts val="0"/>
              </a:spcAft>
              <a:buNone/>
            </a:pPr>
            <a:r>
              <a:rPr lang="en" sz="3200">
                <a:latin typeface="Consolas"/>
                <a:ea typeface="Consolas"/>
                <a:cs typeface="Consolas"/>
                <a:sym typeface="Consolas"/>
              </a:rPr>
              <a:t>      	title: e.target.value})}/&gt;</a:t>
            </a:r>
            <a:endParaRPr sz="32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Updating a document in Firebase</a:t>
            </a:r>
            <a:endParaRPr/>
          </a:p>
        </p:txBody>
      </p:sp>
      <p:sp>
        <p:nvSpPr>
          <p:cNvPr id="490" name="Google Shape;490;p6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async function updateRecord(db) {</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const ref = doc(db, colName, editingRecord.id);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await setDoc(ref, editingRecord);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setRecords(</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records.map(record =&gt; record.id === </a:t>
            </a:r>
            <a:endParaRPr>
              <a:latin typeface="Consolas"/>
              <a:ea typeface="Consolas"/>
              <a:cs typeface="Consolas"/>
              <a:sym typeface="Consolas"/>
            </a:endParaRPr>
          </a:p>
          <a:p>
            <a:pPr indent="457200" lvl="0" marL="91440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editingRecord.id ? editingRecord : record)</a:t>
            </a:r>
            <a:endParaRPr>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lnSpc>
                <a:spcPct val="100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457200" lvl="0" marL="0" rtl="0" algn="l">
              <a:lnSpc>
                <a:spcPct val="100000"/>
              </a:lnSpc>
              <a:spcBef>
                <a:spcPts val="0"/>
              </a:spcBef>
              <a:spcAft>
                <a:spcPts val="0"/>
              </a:spcAft>
              <a:buClr>
                <a:schemeClr val="dk1"/>
              </a:buClr>
              <a:buSzPts val="1100"/>
              <a:buFont typeface="Arial"/>
              <a:buNone/>
            </a:pPr>
            <a:r>
              <a:rPr lang="en">
                <a:latin typeface="Consolas"/>
                <a:ea typeface="Consolas"/>
                <a:cs typeface="Consolas"/>
                <a:sym typeface="Consolas"/>
              </a:rPr>
              <a:t>&lt;button onClick={() =&gt; updateRecord(db)}&gt;</a:t>
            </a:r>
            <a:endParaRPr>
              <a:latin typeface="Consolas"/>
              <a:ea typeface="Consolas"/>
              <a:cs typeface="Consolas"/>
              <a:sym typeface="Consolas"/>
            </a:endParaRPr>
          </a:p>
          <a:p>
            <a:pPr indent="457200" lvl="0" marL="457200" rtl="0" algn="l">
              <a:lnSpc>
                <a:spcPct val="100000"/>
              </a:lnSpc>
              <a:spcBef>
                <a:spcPts val="0"/>
              </a:spcBef>
              <a:spcAft>
                <a:spcPts val="0"/>
              </a:spcAft>
              <a:buNone/>
            </a:pPr>
            <a:r>
              <a:rPr lang="en">
                <a:latin typeface="Consolas"/>
                <a:ea typeface="Consolas"/>
                <a:cs typeface="Consolas"/>
                <a:sym typeface="Consolas"/>
              </a:rPr>
              <a:t>Update&lt;/button&gt;</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Authentication</a:t>
            </a:r>
            <a:endParaRPr/>
          </a:p>
        </p:txBody>
      </p:sp>
      <p:sp>
        <p:nvSpPr>
          <p:cNvPr id="80" name="Google Shape;80;p1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Flexible, expression-based rules language to define how data should be structured</a:t>
            </a:r>
            <a:endParaRPr sz="3200"/>
          </a:p>
          <a:p>
            <a:pPr indent="-431800" lvl="0" marL="457200" rtl="0" algn="l">
              <a:spcBef>
                <a:spcPts val="0"/>
              </a:spcBef>
              <a:spcAft>
                <a:spcPts val="0"/>
              </a:spcAft>
              <a:buSzPts val="3200"/>
              <a:buChar char="●"/>
            </a:pPr>
            <a:r>
              <a:rPr lang="en" sz="3200"/>
              <a:t>And when data can be read from or written to</a:t>
            </a:r>
            <a:endParaRPr sz="3200"/>
          </a:p>
          <a:p>
            <a:pPr indent="-431800" lvl="0" marL="457200" rtl="0" algn="l">
              <a:spcBef>
                <a:spcPts val="0"/>
              </a:spcBef>
              <a:spcAft>
                <a:spcPts val="0"/>
              </a:spcAft>
              <a:buSzPts val="3200"/>
              <a:buChar char="●"/>
            </a:pPr>
            <a:r>
              <a:rPr lang="en" sz="3200"/>
              <a:t>When integrated with Firebase Authentication, developers can define who has access to what data</a:t>
            </a:r>
            <a:endParaRPr sz="3200"/>
          </a:p>
          <a:p>
            <a:pPr indent="-431800" lvl="0" marL="457200" rtl="0" algn="l">
              <a:spcBef>
                <a:spcPts val="0"/>
              </a:spcBef>
              <a:spcAft>
                <a:spcPts val="0"/>
              </a:spcAft>
              <a:buSzPts val="3200"/>
              <a:buChar char="●"/>
            </a:pPr>
            <a:r>
              <a:rPr lang="en" sz="3200"/>
              <a:t>And how they can access it</a:t>
            </a:r>
            <a:endParaRPr sz="3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2"/>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Integrating Firestore with Node.js</a:t>
            </a:r>
            <a:endParaRPr sz="8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p:nvPr/>
        </p:nvSpPr>
        <p:spPr>
          <a:xfrm>
            <a:off x="141325" y="4048125"/>
            <a:ext cx="8880000" cy="770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3"/>
          <p:cNvSpPr/>
          <p:nvPr/>
        </p:nvSpPr>
        <p:spPr>
          <a:xfrm>
            <a:off x="141325" y="1579575"/>
            <a:ext cx="8880000" cy="1714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Node.js project &amp; Install Firebase</a:t>
            </a:r>
            <a:endParaRPr/>
          </a:p>
        </p:txBody>
      </p:sp>
      <p:sp>
        <p:nvSpPr>
          <p:cNvPr id="503" name="Google Shape;503;p6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Create a Node.js application in a directory of choice</a:t>
            </a:r>
            <a:endParaRPr sz="2900"/>
          </a:p>
          <a:p>
            <a:pPr indent="0" lvl="0" marL="457200" rtl="0" algn="l">
              <a:spcBef>
                <a:spcPts val="1600"/>
              </a:spcBef>
              <a:spcAft>
                <a:spcPts val="0"/>
              </a:spcAft>
              <a:buNone/>
            </a:pPr>
            <a:r>
              <a:rPr b="1" lang="en" sz="2900">
                <a:latin typeface="Consolas"/>
                <a:ea typeface="Consolas"/>
                <a:cs typeface="Consolas"/>
                <a:sym typeface="Consolas"/>
              </a:rPr>
              <a:t>mkdir myApp</a:t>
            </a:r>
            <a:endParaRPr b="1" sz="2900">
              <a:latin typeface="Consolas"/>
              <a:ea typeface="Consolas"/>
              <a:cs typeface="Consolas"/>
              <a:sym typeface="Consolas"/>
            </a:endParaRPr>
          </a:p>
          <a:p>
            <a:pPr indent="0" lvl="0" marL="457200" rtl="0" algn="l">
              <a:spcBef>
                <a:spcPts val="0"/>
              </a:spcBef>
              <a:spcAft>
                <a:spcPts val="0"/>
              </a:spcAft>
              <a:buNone/>
            </a:pPr>
            <a:r>
              <a:rPr b="1" lang="en" sz="2900">
                <a:latin typeface="Consolas"/>
                <a:ea typeface="Consolas"/>
                <a:cs typeface="Consolas"/>
                <a:sym typeface="Consolas"/>
              </a:rPr>
              <a:t>cd myApp</a:t>
            </a:r>
            <a:endParaRPr b="1" sz="2900">
              <a:latin typeface="Consolas"/>
              <a:ea typeface="Consolas"/>
              <a:cs typeface="Consolas"/>
              <a:sym typeface="Consolas"/>
            </a:endParaRPr>
          </a:p>
          <a:p>
            <a:pPr indent="0" lvl="0" marL="457200" rtl="0" algn="l">
              <a:spcBef>
                <a:spcPts val="0"/>
              </a:spcBef>
              <a:spcAft>
                <a:spcPts val="0"/>
              </a:spcAft>
              <a:buNone/>
            </a:pPr>
            <a:r>
              <a:rPr b="1" lang="en" sz="2900">
                <a:latin typeface="Consolas"/>
                <a:ea typeface="Consolas"/>
                <a:cs typeface="Consolas"/>
                <a:sym typeface="Consolas"/>
              </a:rPr>
              <a:t>npm init</a:t>
            </a:r>
            <a:endParaRPr b="1" sz="2900">
              <a:latin typeface="Consolas"/>
              <a:ea typeface="Consolas"/>
              <a:cs typeface="Consolas"/>
              <a:sym typeface="Consolas"/>
            </a:endParaRPr>
          </a:p>
          <a:p>
            <a:pPr indent="-412750" lvl="0" marL="457200" rtl="0" algn="l">
              <a:spcBef>
                <a:spcPts val="1600"/>
              </a:spcBef>
              <a:spcAft>
                <a:spcPts val="0"/>
              </a:spcAft>
              <a:buSzPts val="2900"/>
              <a:buChar char="●"/>
            </a:pPr>
            <a:r>
              <a:rPr lang="en" sz="2900"/>
              <a:t>Accept all defaults and then install firebase admin </a:t>
            </a:r>
            <a:endParaRPr sz="2900"/>
          </a:p>
          <a:p>
            <a:pPr indent="0" lvl="0" marL="457200" rtl="0" algn="l">
              <a:spcBef>
                <a:spcPts val="1600"/>
              </a:spcBef>
              <a:spcAft>
                <a:spcPts val="1600"/>
              </a:spcAft>
              <a:buNone/>
            </a:pPr>
            <a:r>
              <a:rPr b="1" lang="en" sz="2900">
                <a:latin typeface="Consolas"/>
                <a:ea typeface="Consolas"/>
                <a:cs typeface="Consolas"/>
                <a:sym typeface="Consolas"/>
              </a:rPr>
              <a:t>npm install firebase --save</a:t>
            </a:r>
            <a:endParaRPr b="1" sz="2900">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"apiKey"</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"authDomain"</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"projectId"</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"storageBucket"</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"messagingSenderId"</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"appId"</a:t>
            </a:r>
            <a:r>
              <a:rPr lang="en" sz="2650">
                <a:solidFill>
                  <a:schemeClr val="dk1"/>
                </a:solidFill>
              </a:rPr>
              <a:t>: </a:t>
            </a:r>
            <a:r>
              <a:rPr b="1" lang="en" sz="2650">
                <a:solidFill>
                  <a:srgbClr val="008000"/>
                </a:solidFill>
              </a:rPr>
              <a:t>"..."</a:t>
            </a:r>
            <a:r>
              <a:rPr lang="en" sz="2650">
                <a:solidFill>
                  <a:schemeClr val="dk1"/>
                </a:solidFill>
              </a:rPr>
              <a:t>,</a:t>
            </a:r>
            <a:endParaRPr sz="265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2650">
                <a:solidFill>
                  <a:schemeClr val="dk1"/>
                </a:solidFill>
              </a:rPr>
              <a:t> </a:t>
            </a:r>
            <a:r>
              <a:rPr b="1" lang="en" sz="2650">
                <a:solidFill>
                  <a:srgbClr val="660E7A"/>
                </a:solidFill>
              </a:rPr>
              <a:t>"measurementId"</a:t>
            </a:r>
            <a:r>
              <a:rPr lang="en" sz="2650">
                <a:solidFill>
                  <a:schemeClr val="dk1"/>
                </a:solidFill>
              </a:rPr>
              <a:t>: </a:t>
            </a:r>
            <a:r>
              <a:rPr b="1" lang="en" sz="2650">
                <a:solidFill>
                  <a:srgbClr val="008000"/>
                </a:solidFill>
              </a:rPr>
              <a:t>"..."</a:t>
            </a:r>
            <a:endParaRPr b="1" sz="2650">
              <a:solidFill>
                <a:srgbClr val="008000"/>
              </a:solidFill>
            </a:endParaRPr>
          </a:p>
          <a:p>
            <a:pPr indent="0" lvl="0" marL="0" rtl="0" algn="l">
              <a:lnSpc>
                <a:spcPct val="100000"/>
              </a:lnSpc>
              <a:spcBef>
                <a:spcPts val="0"/>
              </a:spcBef>
              <a:spcAft>
                <a:spcPts val="0"/>
              </a:spcAft>
              <a:buNone/>
            </a:pPr>
            <a:r>
              <a:rPr lang="en" sz="2650">
                <a:solidFill>
                  <a:schemeClr val="dk1"/>
                </a:solidFill>
              </a:rPr>
              <a:t>}</a:t>
            </a:r>
            <a:endParaRPr/>
          </a:p>
        </p:txBody>
      </p:sp>
      <p:sp>
        <p:nvSpPr>
          <p:cNvPr id="509" name="Google Shape;509;p6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firebase-config.json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p:nvPr/>
        </p:nvSpPr>
        <p:spPr>
          <a:xfrm>
            <a:off x="141325" y="917925"/>
            <a:ext cx="8880000" cy="26049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firebase</a:t>
            </a:r>
            <a:r>
              <a:rPr lang="en"/>
              <a:t>.js</a:t>
            </a:r>
            <a:endParaRPr/>
          </a:p>
        </p:txBody>
      </p:sp>
      <p:sp>
        <p:nvSpPr>
          <p:cNvPr id="516" name="Google Shape;516;p6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solidFill>
                  <a:srgbClr val="000080"/>
                </a:solidFill>
              </a:rPr>
              <a:t>const </a:t>
            </a:r>
            <a:r>
              <a:rPr lang="en" sz="2700">
                <a:solidFill>
                  <a:srgbClr val="458383"/>
                </a:solidFill>
              </a:rPr>
              <a:t>firebase </a:t>
            </a:r>
            <a:r>
              <a:rPr lang="en" sz="2700">
                <a:solidFill>
                  <a:schemeClr val="dk1"/>
                </a:solidFill>
              </a:rPr>
              <a:t>= </a:t>
            </a:r>
            <a:r>
              <a:rPr i="1" lang="en" sz="2700">
                <a:solidFill>
                  <a:schemeClr val="dk1"/>
                </a:solidFill>
              </a:rPr>
              <a:t>require</a:t>
            </a:r>
            <a:r>
              <a:rPr lang="en" sz="2700">
                <a:solidFill>
                  <a:schemeClr val="dk1"/>
                </a:solidFill>
              </a:rPr>
              <a:t>(</a:t>
            </a:r>
            <a:r>
              <a:rPr b="1" lang="en" sz="2700">
                <a:solidFill>
                  <a:srgbClr val="008000"/>
                </a:solidFill>
              </a:rPr>
              <a:t>"firebase/app"</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i="1" lang="en" sz="2700">
                <a:solidFill>
                  <a:schemeClr val="dk1"/>
                </a:solidFill>
              </a:rPr>
              <a:t>require</a:t>
            </a:r>
            <a:r>
              <a:rPr lang="en" sz="2700">
                <a:solidFill>
                  <a:schemeClr val="dk1"/>
                </a:solidFill>
              </a:rPr>
              <a:t>(</a:t>
            </a:r>
            <a:r>
              <a:rPr b="1" lang="en" sz="2700">
                <a:solidFill>
                  <a:srgbClr val="008000"/>
                </a:solidFill>
              </a:rPr>
              <a:t>"firebase/firestore"</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t/>
            </a:r>
            <a:endParaRPr sz="2700">
              <a:solidFill>
                <a:schemeClr val="dk1"/>
              </a:solidFill>
            </a:endParaRPr>
          </a:p>
          <a:p>
            <a:pPr indent="0" lvl="0" marL="0" rtl="0" algn="l">
              <a:spcBef>
                <a:spcPts val="0"/>
              </a:spcBef>
              <a:spcAft>
                <a:spcPts val="0"/>
              </a:spcAft>
              <a:buClr>
                <a:schemeClr val="dk1"/>
              </a:buClr>
              <a:buSzPts val="1100"/>
              <a:buFont typeface="Arial"/>
              <a:buNone/>
            </a:pPr>
            <a:r>
              <a:rPr b="1" lang="en" sz="2700">
                <a:solidFill>
                  <a:srgbClr val="000080"/>
                </a:solidFill>
              </a:rPr>
              <a:t>const </a:t>
            </a:r>
            <a:r>
              <a:rPr lang="en" sz="2700">
                <a:solidFill>
                  <a:srgbClr val="458383"/>
                </a:solidFill>
              </a:rPr>
              <a:t>firebaseConfig </a:t>
            </a:r>
            <a:r>
              <a:rPr lang="en" sz="2700">
                <a:solidFill>
                  <a:schemeClr val="dk1"/>
                </a:solidFill>
              </a:rPr>
              <a:t>= </a:t>
            </a:r>
            <a:r>
              <a:rPr i="1" lang="en" sz="2700">
                <a:solidFill>
                  <a:schemeClr val="dk1"/>
                </a:solidFill>
              </a:rPr>
              <a:t>require</a:t>
            </a:r>
            <a:r>
              <a:rPr lang="en" sz="2700">
                <a:solidFill>
                  <a:schemeClr val="dk1"/>
                </a:solidFill>
              </a:rPr>
              <a:t>(</a:t>
            </a:r>
            <a:r>
              <a:rPr b="1" lang="en" sz="2700">
                <a:solidFill>
                  <a:srgbClr val="008000"/>
                </a:solidFill>
              </a:rPr>
              <a:t>"./firebase-config.json"</a:t>
            </a:r>
            <a:r>
              <a:rPr lang="en" sz="2700">
                <a:solidFill>
                  <a:schemeClr val="dk1"/>
                </a:solidFill>
              </a:rPr>
              <a:t>)</a:t>
            </a:r>
            <a:endParaRPr sz="2700">
              <a:solidFill>
                <a:schemeClr val="dk1"/>
              </a:solidFill>
            </a:endParaRPr>
          </a:p>
          <a:p>
            <a:pPr indent="0" lvl="0" marL="0" rtl="0" algn="l">
              <a:spcBef>
                <a:spcPts val="0"/>
              </a:spcBef>
              <a:spcAft>
                <a:spcPts val="0"/>
              </a:spcAft>
              <a:buNone/>
            </a:pPr>
            <a:r>
              <a:rPr lang="en" sz="2700">
                <a:solidFill>
                  <a:srgbClr val="458383"/>
                </a:solidFill>
              </a:rPr>
              <a:t>firebase</a:t>
            </a:r>
            <a:r>
              <a:rPr lang="en" sz="2700">
                <a:solidFill>
                  <a:schemeClr val="dk1"/>
                </a:solidFill>
              </a:rPr>
              <a:t>.initializeApp(</a:t>
            </a:r>
            <a:r>
              <a:rPr lang="en" sz="2700">
                <a:solidFill>
                  <a:srgbClr val="458383"/>
                </a:solidFill>
              </a:rPr>
              <a:t>firebaseConfig</a:t>
            </a:r>
            <a:r>
              <a:rPr lang="en" sz="2700">
                <a:solidFill>
                  <a:schemeClr val="dk1"/>
                </a:solidFill>
              </a:rPr>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p:nvPr/>
        </p:nvSpPr>
        <p:spPr>
          <a:xfrm>
            <a:off x="141325" y="917925"/>
            <a:ext cx="8880000" cy="31383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Retrieve all documents</a:t>
            </a:r>
            <a:endParaRPr/>
          </a:p>
        </p:txBody>
      </p:sp>
      <p:sp>
        <p:nvSpPr>
          <p:cNvPr id="523" name="Google Shape;523;p6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solidFill>
                  <a:srgbClr val="000080"/>
                </a:solidFill>
              </a:rPr>
              <a:t>const </a:t>
            </a:r>
            <a:r>
              <a:rPr lang="en" sz="2700">
                <a:solidFill>
                  <a:srgbClr val="458383"/>
                </a:solidFill>
              </a:rPr>
              <a:t>db </a:t>
            </a:r>
            <a:r>
              <a:rPr lang="en" sz="2700">
                <a:solidFill>
                  <a:schemeClr val="dk1"/>
                </a:solidFill>
              </a:rPr>
              <a:t>= </a:t>
            </a:r>
            <a:r>
              <a:rPr lang="en" sz="2700">
                <a:solidFill>
                  <a:srgbClr val="458383"/>
                </a:solidFill>
              </a:rPr>
              <a:t>firebase</a:t>
            </a:r>
            <a:r>
              <a:rPr lang="en" sz="2700">
                <a:solidFill>
                  <a:schemeClr val="dk1"/>
                </a:solidFill>
              </a:rPr>
              <a:t>.firestore();</a:t>
            </a:r>
            <a:endParaRPr sz="2700">
              <a:solidFill>
                <a:schemeClr val="dk1"/>
              </a:solidFill>
            </a:endParaRPr>
          </a:p>
          <a:p>
            <a:pPr indent="0" lvl="0" marL="0" rtl="0" algn="l">
              <a:spcBef>
                <a:spcPts val="0"/>
              </a:spcBef>
              <a:spcAft>
                <a:spcPts val="0"/>
              </a:spcAft>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0" rtl="0" algn="l">
              <a:spcBef>
                <a:spcPts val="0"/>
              </a:spcBef>
              <a:spcAft>
                <a:spcPts val="0"/>
              </a:spcAft>
              <a:buNone/>
            </a:pPr>
            <a:r>
              <a:rPr lang="en" sz="2700">
                <a:solidFill>
                  <a:schemeClr val="dk1"/>
                </a:solidFill>
              </a:rPr>
              <a:t> .</a:t>
            </a:r>
            <a:r>
              <a:rPr lang="en" sz="2700">
                <a:solidFill>
                  <a:srgbClr val="7A7A43"/>
                </a:solidFill>
              </a:rPr>
              <a:t>get</a:t>
            </a:r>
            <a:r>
              <a:rPr lang="en" sz="2700">
                <a:solidFill>
                  <a:schemeClr val="dk1"/>
                </a:solidFill>
              </a:rPr>
              <a:t>()</a:t>
            </a:r>
            <a:endParaRPr sz="2700">
              <a:solidFill>
                <a:schemeClr val="dk1"/>
              </a:solidFill>
            </a:endParaRPr>
          </a:p>
          <a:p>
            <a:pPr indent="0" lvl="0" marL="0" rtl="0" algn="l">
              <a:spcBef>
                <a:spcPts val="0"/>
              </a:spcBef>
              <a:spcAft>
                <a:spcPts val="0"/>
              </a:spcAft>
              <a:buNone/>
            </a:pPr>
            <a:r>
              <a:rPr lang="en" sz="2700">
                <a:solidFill>
                  <a:schemeClr val="dk1"/>
                </a:solidFill>
              </a:rPr>
              <a:t> .</a:t>
            </a:r>
            <a:r>
              <a:rPr lang="en" sz="2700">
                <a:solidFill>
                  <a:srgbClr val="7A7A43"/>
                </a:solidFill>
              </a:rPr>
              <a:t>then</a:t>
            </a:r>
            <a:r>
              <a:rPr lang="en" sz="2700">
                <a:solidFill>
                  <a:schemeClr val="dk1"/>
                </a:solidFill>
              </a:rPr>
              <a:t>(snapshot =&gt;</a:t>
            </a:r>
            <a:endParaRPr sz="2700">
              <a:solidFill>
                <a:schemeClr val="dk1"/>
              </a:solidFill>
            </a:endParaRPr>
          </a:p>
          <a:p>
            <a:pPr indent="0" lvl="0" marL="0" rtl="0" algn="l">
              <a:spcBef>
                <a:spcPts val="0"/>
              </a:spcBef>
              <a:spcAft>
                <a:spcPts val="0"/>
              </a:spcAft>
              <a:buNone/>
            </a:pPr>
            <a:r>
              <a:rPr lang="en" sz="2700">
                <a:solidFill>
                  <a:schemeClr val="dk1"/>
                </a:solidFill>
              </a:rPr>
              <a:t>   </a:t>
            </a:r>
            <a:r>
              <a:rPr lang="en" sz="2700">
                <a:solidFill>
                  <a:schemeClr val="dk1"/>
                </a:solidFill>
              </a:rPr>
              <a:t>snapshot.</a:t>
            </a:r>
            <a:r>
              <a:rPr b="1" lang="en" sz="2700">
                <a:solidFill>
                  <a:srgbClr val="660E7A"/>
                </a:solidFill>
              </a:rPr>
              <a:t>docs</a:t>
            </a:r>
            <a:endParaRPr b="1" sz="2700">
              <a:solidFill>
                <a:srgbClr val="660E7A"/>
              </a:solidFill>
            </a:endParaRPr>
          </a:p>
          <a:p>
            <a:pPr indent="0" lvl="0" marL="0" rtl="0" algn="l">
              <a:spcBef>
                <a:spcPts val="0"/>
              </a:spcBef>
              <a:spcAft>
                <a:spcPts val="0"/>
              </a:spcAft>
              <a:buNone/>
            </a:pPr>
            <a:r>
              <a:rPr b="1" lang="en" sz="2700">
                <a:solidFill>
                  <a:srgbClr val="660E7A"/>
                </a:solidFill>
              </a:rPr>
              <a:t>     </a:t>
            </a:r>
            <a:r>
              <a:rPr lang="en" sz="2700">
                <a:solidFill>
                  <a:schemeClr val="dk1"/>
                </a:solidFill>
              </a:rPr>
              <a:t>.</a:t>
            </a:r>
            <a:r>
              <a:rPr lang="en" sz="2700">
                <a:solidFill>
                  <a:srgbClr val="7A7A43"/>
                </a:solidFill>
              </a:rPr>
              <a:t>forEach</a:t>
            </a:r>
            <a:r>
              <a:rPr lang="en" sz="2700">
                <a:solidFill>
                  <a:schemeClr val="dk1"/>
                </a:solidFill>
              </a:rPr>
              <a:t>(course =&gt; </a:t>
            </a:r>
            <a:r>
              <a:rPr b="1" i="1" lang="en" sz="2700">
                <a:solidFill>
                  <a:srgbClr val="660E7A"/>
                </a:solidFill>
              </a:rPr>
              <a:t>console</a:t>
            </a:r>
            <a:r>
              <a:rPr lang="en" sz="2700">
                <a:solidFill>
                  <a:schemeClr val="dk1"/>
                </a:solidFill>
              </a:rPr>
              <a:t>.</a:t>
            </a:r>
            <a:r>
              <a:rPr lang="en" sz="2700">
                <a:solidFill>
                  <a:srgbClr val="7A7A43"/>
                </a:solidFill>
              </a:rPr>
              <a:t>log</a:t>
            </a:r>
            <a:r>
              <a:rPr lang="en" sz="2700">
                <a:solidFill>
                  <a:schemeClr val="dk1"/>
                </a:solidFill>
              </a:rPr>
              <a:t>(course.</a:t>
            </a:r>
            <a:r>
              <a:rPr lang="en" sz="2700">
                <a:solidFill>
                  <a:srgbClr val="7A7A43"/>
                </a:solidFill>
              </a:rPr>
              <a:t>data</a:t>
            </a:r>
            <a:r>
              <a:rPr lang="en" sz="2700">
                <a:solidFill>
                  <a:schemeClr val="dk1"/>
                </a:solidFill>
              </a:rPr>
              <a:t>())))</a:t>
            </a:r>
            <a:endParaRPr sz="2700">
              <a:solidFill>
                <a:srgbClr val="45838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p:nvPr/>
        </p:nvSpPr>
        <p:spPr>
          <a:xfrm>
            <a:off x="141325" y="917925"/>
            <a:ext cx="8880000" cy="3062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Retrieve a document by ID</a:t>
            </a:r>
            <a:endParaRPr/>
          </a:p>
        </p:txBody>
      </p:sp>
      <p:sp>
        <p:nvSpPr>
          <p:cNvPr id="530" name="Google Shape;530;p6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doc</a:t>
            </a:r>
            <a:r>
              <a:rPr lang="en" sz="2700">
                <a:solidFill>
                  <a:schemeClr val="dk1"/>
                </a:solidFill>
              </a:rPr>
              <a:t>(</a:t>
            </a:r>
            <a:r>
              <a:rPr b="1" lang="en" sz="2700">
                <a:solidFill>
                  <a:srgbClr val="008000"/>
                </a:solidFill>
              </a:rPr>
              <a:t>'4rcKFM2VRa5SEpmXiKsZ'</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get</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then</a:t>
            </a:r>
            <a:r>
              <a:rPr lang="en" sz="2700">
                <a:solidFill>
                  <a:schemeClr val="dk1"/>
                </a:solidFill>
              </a:rPr>
              <a:t>(course =&gt; {</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i="1" lang="en" sz="2700">
                <a:solidFill>
                  <a:srgbClr val="660E7A"/>
                </a:solidFill>
              </a:rPr>
              <a:t>console</a:t>
            </a:r>
            <a:r>
              <a:rPr lang="en" sz="2700">
                <a:solidFill>
                  <a:schemeClr val="dk1"/>
                </a:solidFill>
              </a:rPr>
              <a:t>.</a:t>
            </a:r>
            <a:r>
              <a:rPr lang="en" sz="2700">
                <a:solidFill>
                  <a:srgbClr val="7A7A43"/>
                </a:solidFill>
              </a:rPr>
              <a:t>log</a:t>
            </a:r>
            <a:r>
              <a:rPr lang="en" sz="2700">
                <a:solidFill>
                  <a:schemeClr val="dk1"/>
                </a:solidFill>
              </a:rPr>
              <a:t>(course.</a:t>
            </a:r>
            <a:r>
              <a:rPr lang="en" sz="2700">
                <a:solidFill>
                  <a:srgbClr val="7A7A43"/>
                </a:solidFill>
              </a:rPr>
              <a:t>data</a:t>
            </a:r>
            <a:r>
              <a:rPr lang="en" sz="2700">
                <a:solidFill>
                  <a:schemeClr val="dk1"/>
                </a:solidFill>
              </a:rPr>
              <a:t>())</a:t>
            </a:r>
            <a:endParaRPr sz="2700">
              <a:solidFill>
                <a:schemeClr val="dk1"/>
              </a:solidFill>
            </a:endParaRPr>
          </a:p>
          <a:p>
            <a:pPr indent="0" lvl="0" marL="0" rtl="0" algn="l">
              <a:spcBef>
                <a:spcPts val="0"/>
              </a:spcBef>
              <a:spcAft>
                <a:spcPts val="0"/>
              </a:spcAft>
              <a:buNone/>
            </a:pPr>
            <a:r>
              <a:rPr lang="en" sz="2700">
                <a:solidFill>
                  <a:schemeClr val="dk1"/>
                </a:solidFil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8"/>
          <p:cNvSpPr/>
          <p:nvPr/>
        </p:nvSpPr>
        <p:spPr>
          <a:xfrm>
            <a:off x="141325" y="917925"/>
            <a:ext cx="8880000" cy="3062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Retrieve a document by field</a:t>
            </a:r>
            <a:endParaRPr/>
          </a:p>
        </p:txBody>
      </p:sp>
      <p:sp>
        <p:nvSpPr>
          <p:cNvPr id="537" name="Google Shape;537;p6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where</a:t>
            </a:r>
            <a:r>
              <a:rPr lang="en" sz="2700">
                <a:solidFill>
                  <a:schemeClr val="dk1"/>
                </a:solidFill>
              </a:rPr>
              <a:t>(</a:t>
            </a:r>
            <a:r>
              <a:rPr b="1" lang="en" sz="2700">
                <a:solidFill>
                  <a:srgbClr val="008000"/>
                </a:solidFill>
              </a:rPr>
              <a:t>'title'</a:t>
            </a:r>
            <a:r>
              <a:rPr lang="en" sz="2700">
                <a:solidFill>
                  <a:schemeClr val="dk1"/>
                </a:solidFill>
              </a:rPr>
              <a:t>, </a:t>
            </a:r>
            <a:r>
              <a:rPr b="1" lang="en" sz="2700">
                <a:solidFill>
                  <a:srgbClr val="008000"/>
                </a:solidFill>
              </a:rPr>
              <a:t>'=='</a:t>
            </a:r>
            <a:r>
              <a:rPr lang="en" sz="2700">
                <a:solidFill>
                  <a:schemeClr val="dk1"/>
                </a:solidFill>
              </a:rPr>
              <a:t>, </a:t>
            </a:r>
            <a:r>
              <a:rPr b="1" lang="en" sz="2700">
                <a:solidFill>
                  <a:srgbClr val="008000"/>
                </a:solidFill>
              </a:rPr>
              <a:t>'cs3200'</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get</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then</a:t>
            </a:r>
            <a:r>
              <a:rPr lang="en" sz="2700">
                <a:solidFill>
                  <a:schemeClr val="dk1"/>
                </a:solidFill>
              </a:rPr>
              <a:t>(snapshot =&gt;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snapshot.</a:t>
            </a:r>
            <a:r>
              <a:rPr b="1" lang="en" sz="2700">
                <a:solidFill>
                  <a:srgbClr val="660E7A"/>
                </a:solidFill>
              </a:rPr>
              <a:t>docs</a:t>
            </a:r>
            <a:endParaRPr b="1" sz="2700">
              <a:solidFill>
                <a:srgbClr val="660E7A"/>
              </a:solidFill>
            </a:endParaRPr>
          </a:p>
          <a:p>
            <a:pPr indent="0" lvl="0" marL="0" rtl="0" algn="l">
              <a:spcBef>
                <a:spcPts val="0"/>
              </a:spcBef>
              <a:spcAft>
                <a:spcPts val="0"/>
              </a:spcAft>
              <a:buNone/>
            </a:pPr>
            <a:r>
              <a:rPr b="1" lang="en" sz="2700">
                <a:solidFill>
                  <a:srgbClr val="660E7A"/>
                </a:solidFill>
              </a:rPr>
              <a:t>     </a:t>
            </a:r>
            <a:r>
              <a:rPr lang="en" sz="2700">
                <a:solidFill>
                  <a:schemeClr val="dk1"/>
                </a:solidFill>
              </a:rPr>
              <a:t>.</a:t>
            </a:r>
            <a:r>
              <a:rPr lang="en" sz="2700">
                <a:solidFill>
                  <a:srgbClr val="7A7A43"/>
                </a:solidFill>
              </a:rPr>
              <a:t>forEach</a:t>
            </a:r>
            <a:r>
              <a:rPr lang="en" sz="2700">
                <a:solidFill>
                  <a:schemeClr val="dk1"/>
                </a:solidFill>
              </a:rPr>
              <a:t>(course =&gt; </a:t>
            </a:r>
            <a:r>
              <a:rPr b="1" i="1" lang="en" sz="2700">
                <a:solidFill>
                  <a:srgbClr val="660E7A"/>
                </a:solidFill>
              </a:rPr>
              <a:t>console</a:t>
            </a:r>
            <a:r>
              <a:rPr lang="en" sz="2700">
                <a:solidFill>
                  <a:schemeClr val="dk1"/>
                </a:solidFill>
              </a:rPr>
              <a:t>.</a:t>
            </a:r>
            <a:r>
              <a:rPr lang="en" sz="2700">
                <a:solidFill>
                  <a:srgbClr val="7A7A43"/>
                </a:solidFill>
              </a:rPr>
              <a:t>log</a:t>
            </a:r>
            <a:r>
              <a:rPr lang="en" sz="2700">
                <a:solidFill>
                  <a:schemeClr val="dk1"/>
                </a:solidFill>
              </a:rPr>
              <a:t>(course.</a:t>
            </a:r>
            <a:r>
              <a:rPr lang="en" sz="2700">
                <a:solidFill>
                  <a:srgbClr val="7A7A43"/>
                </a:solidFill>
              </a:rPr>
              <a:t>data</a:t>
            </a:r>
            <a:r>
              <a:rPr lang="en" sz="2700">
                <a:solidFill>
                  <a:schemeClr val="dk1"/>
                </a:solidFill>
              </a:rPr>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p:nvPr/>
        </p:nvSpPr>
        <p:spPr>
          <a:xfrm>
            <a:off x="141325" y="917925"/>
            <a:ext cx="8880000" cy="3062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new document with ID</a:t>
            </a:r>
            <a:endParaRPr/>
          </a:p>
        </p:txBody>
      </p:sp>
      <p:sp>
        <p:nvSpPr>
          <p:cNvPr id="544" name="Google Shape;544;p6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doc</a:t>
            </a:r>
            <a:r>
              <a:rPr lang="en" sz="2700">
                <a:solidFill>
                  <a:schemeClr val="dk1"/>
                </a:solidFill>
              </a:rPr>
              <a:t>(</a:t>
            </a:r>
            <a:r>
              <a:rPr b="1" lang="en" sz="2700">
                <a:solidFill>
                  <a:srgbClr val="008000"/>
                </a:solidFill>
              </a:rPr>
              <a:t>'newCourse2345'</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set</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lang="en" sz="2700">
                <a:solidFill>
                  <a:srgbClr val="660E7A"/>
                </a:solidFill>
              </a:rPr>
              <a:t>title</a:t>
            </a:r>
            <a:r>
              <a:rPr lang="en" sz="2700">
                <a:solidFill>
                  <a:schemeClr val="dk1"/>
                </a:solidFill>
              </a:rPr>
              <a:t>: </a:t>
            </a:r>
            <a:r>
              <a:rPr b="1" lang="en" sz="2700">
                <a:solidFill>
                  <a:srgbClr val="008000"/>
                </a:solidFill>
              </a:rPr>
              <a:t>'cs2345'</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lang="en" sz="2700">
                <a:solidFill>
                  <a:srgbClr val="660E7A"/>
                </a:solidFill>
              </a:rPr>
              <a:t>published</a:t>
            </a:r>
            <a:r>
              <a:rPr lang="en" sz="2700">
                <a:solidFill>
                  <a:schemeClr val="dk1"/>
                </a:solidFill>
              </a:rPr>
              <a:t>: </a:t>
            </a:r>
            <a:r>
              <a:rPr b="1" lang="en" sz="2700">
                <a:solidFill>
                  <a:srgbClr val="008000"/>
                </a:solidFill>
              </a:rPr>
              <a:t>'2020-12-23'</a:t>
            </a:r>
            <a:endParaRPr b="1" sz="2700">
              <a:solidFill>
                <a:srgbClr val="008000"/>
              </a:solidFill>
            </a:endParaRPr>
          </a:p>
          <a:p>
            <a:pPr indent="0" lvl="0" marL="0" rtl="0" algn="l">
              <a:spcBef>
                <a:spcPts val="0"/>
              </a:spcBef>
              <a:spcAft>
                <a:spcPts val="0"/>
              </a:spcAft>
              <a:buNone/>
            </a:pPr>
            <a:r>
              <a:rPr b="1" lang="en" sz="2700">
                <a:solidFill>
                  <a:srgbClr val="008000"/>
                </a:solidFill>
              </a:rPr>
              <a:t> </a:t>
            </a:r>
            <a:r>
              <a:rPr lang="en" sz="2700">
                <a:solidFill>
                  <a:schemeClr val="dk1"/>
                </a:solidFill>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p:nvPr/>
        </p:nvSpPr>
        <p:spPr>
          <a:xfrm>
            <a:off x="141325" y="917925"/>
            <a:ext cx="8880000" cy="35193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new document with Auto-ID</a:t>
            </a:r>
            <a:endParaRPr/>
          </a:p>
        </p:txBody>
      </p:sp>
      <p:sp>
        <p:nvSpPr>
          <p:cNvPr id="551" name="Google Shape;551;p7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lang="en" sz="2700">
                <a:solidFill>
                  <a:srgbClr val="7A7A43"/>
                </a:solidFill>
              </a:rPr>
              <a:t>add</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lang="en" sz="2700">
                <a:solidFill>
                  <a:srgbClr val="660E7A"/>
                </a:solidFill>
              </a:rPr>
              <a:t>title</a:t>
            </a:r>
            <a:r>
              <a:rPr lang="en" sz="2700">
                <a:solidFill>
                  <a:schemeClr val="dk1"/>
                </a:solidFill>
              </a:rPr>
              <a:t>: </a:t>
            </a:r>
            <a:r>
              <a:rPr b="1" lang="en" sz="2700">
                <a:solidFill>
                  <a:srgbClr val="008000"/>
                </a:solidFill>
              </a:rPr>
              <a:t>'cs3456'</a:t>
            </a:r>
            <a:r>
              <a:rPr lang="en" sz="2700">
                <a:solidFill>
                  <a:schemeClr val="dk1"/>
                </a:solidFill>
              </a:rPr>
              <a:t>,</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lang="en" sz="2700">
                <a:solidFill>
                  <a:srgbClr val="660E7A"/>
                </a:solidFill>
              </a:rPr>
              <a:t>published</a:t>
            </a:r>
            <a:r>
              <a:rPr lang="en" sz="2700">
                <a:solidFill>
                  <a:schemeClr val="dk1"/>
                </a:solidFill>
              </a:rPr>
              <a:t>: </a:t>
            </a:r>
            <a:r>
              <a:rPr b="1" lang="en" sz="2700">
                <a:solidFill>
                  <a:srgbClr val="008000"/>
                </a:solidFill>
              </a:rPr>
              <a:t>'2020-12-23'</a:t>
            </a:r>
            <a:endParaRPr b="1" sz="2700">
              <a:solidFill>
                <a:srgbClr val="008000"/>
              </a:solidFill>
            </a:endParaRPr>
          </a:p>
          <a:p>
            <a:pPr indent="0" lvl="0" marL="0" rtl="0" algn="l">
              <a:spcBef>
                <a:spcPts val="0"/>
              </a:spcBef>
              <a:spcAft>
                <a:spcPts val="0"/>
              </a:spcAft>
              <a:buClr>
                <a:schemeClr val="dk1"/>
              </a:buClr>
              <a:buSzPts val="1100"/>
              <a:buFont typeface="Arial"/>
              <a:buNone/>
            </a:pPr>
            <a:r>
              <a:rPr b="1" lang="en" sz="2700">
                <a:solidFill>
                  <a:srgbClr val="008000"/>
                </a:solidFill>
              </a:rPr>
              <a:t> </a:t>
            </a:r>
            <a:r>
              <a:rPr lang="en" sz="2700">
                <a:solidFill>
                  <a:schemeClr val="dk1"/>
                </a:solidFill>
              </a:rPr>
              <a:t>}).</a:t>
            </a:r>
            <a:r>
              <a:rPr lang="en" sz="2700">
                <a:solidFill>
                  <a:srgbClr val="7A7A43"/>
                </a:solidFill>
              </a:rPr>
              <a:t>then</a:t>
            </a:r>
            <a:r>
              <a:rPr lang="en" sz="2700">
                <a:solidFill>
                  <a:schemeClr val="dk1"/>
                </a:solidFill>
              </a:rPr>
              <a:t>(course =&gt; {</a:t>
            </a:r>
            <a:endParaRPr sz="2700">
              <a:solidFill>
                <a:schemeClr val="dk1"/>
              </a:solidFill>
            </a:endParaRPr>
          </a:p>
          <a:p>
            <a:pPr indent="0" lvl="0" marL="0" rtl="0" algn="l">
              <a:spcBef>
                <a:spcPts val="0"/>
              </a:spcBef>
              <a:spcAft>
                <a:spcPts val="0"/>
              </a:spcAft>
              <a:buClr>
                <a:schemeClr val="dk1"/>
              </a:buClr>
              <a:buSzPts val="1100"/>
              <a:buFont typeface="Arial"/>
              <a:buNone/>
            </a:pPr>
            <a:r>
              <a:rPr lang="en" sz="2700">
                <a:solidFill>
                  <a:schemeClr val="dk1"/>
                </a:solidFill>
              </a:rPr>
              <a:t>   </a:t>
            </a:r>
            <a:r>
              <a:rPr b="1" i="1" lang="en" sz="2700">
                <a:solidFill>
                  <a:srgbClr val="660E7A"/>
                </a:solidFill>
              </a:rPr>
              <a:t>console</a:t>
            </a:r>
            <a:r>
              <a:rPr lang="en" sz="2700">
                <a:solidFill>
                  <a:schemeClr val="dk1"/>
                </a:solidFill>
              </a:rPr>
              <a:t>.</a:t>
            </a:r>
            <a:r>
              <a:rPr lang="en" sz="2700">
                <a:solidFill>
                  <a:srgbClr val="7A7A43"/>
                </a:solidFill>
              </a:rPr>
              <a:t>log</a:t>
            </a:r>
            <a:r>
              <a:rPr lang="en" sz="2700">
                <a:solidFill>
                  <a:schemeClr val="dk1"/>
                </a:solidFill>
              </a:rPr>
              <a:t>(course.</a:t>
            </a:r>
            <a:r>
              <a:rPr b="1" lang="en" sz="2700">
                <a:solidFill>
                  <a:srgbClr val="660E7A"/>
                </a:solidFill>
              </a:rPr>
              <a:t>id</a:t>
            </a:r>
            <a:r>
              <a:rPr lang="en" sz="2700">
                <a:solidFill>
                  <a:schemeClr val="dk1"/>
                </a:solidFill>
              </a:rPr>
              <a:t>)</a:t>
            </a:r>
            <a:endParaRPr sz="2700">
              <a:solidFill>
                <a:schemeClr val="dk1"/>
              </a:solidFill>
            </a:endParaRPr>
          </a:p>
          <a:p>
            <a:pPr indent="0" lvl="0" marL="0" rtl="0" algn="l">
              <a:spcBef>
                <a:spcPts val="0"/>
              </a:spcBef>
              <a:spcAft>
                <a:spcPts val="0"/>
              </a:spcAft>
              <a:buNone/>
            </a:pPr>
            <a:r>
              <a:rPr lang="en" sz="2700">
                <a:solidFill>
                  <a:schemeClr val="dk1"/>
                </a:solidFil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p:nvPr/>
        </p:nvSpPr>
        <p:spPr>
          <a:xfrm>
            <a:off x="141325" y="2024075"/>
            <a:ext cx="8880000" cy="2108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a:t>
            </a:r>
            <a:endParaRPr/>
          </a:p>
        </p:txBody>
      </p:sp>
      <p:sp>
        <p:nvSpPr>
          <p:cNvPr id="558" name="Google Shape;558;p7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If document doesn't exist, it will be created, otherwise overwritten with new data, unless </a:t>
            </a:r>
            <a:r>
              <a:rPr lang="en" sz="2700">
                <a:highlight>
                  <a:srgbClr val="CFE2F3"/>
                </a:highlight>
              </a:rPr>
              <a:t>specify merge</a:t>
            </a:r>
            <a:endParaRPr sz="2700">
              <a:highlight>
                <a:srgbClr val="CFE2F3"/>
              </a:highlight>
            </a:endParaRPr>
          </a:p>
          <a:p>
            <a:pPr indent="0" lvl="0" marL="457200" rtl="0" algn="l">
              <a:spcBef>
                <a:spcPts val="1600"/>
              </a:spcBef>
              <a:spcAft>
                <a:spcPts val="0"/>
              </a:spcAft>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'courses'</a:t>
            </a:r>
            <a:r>
              <a:rPr lang="en" sz="2700">
                <a:solidFill>
                  <a:schemeClr val="dk1"/>
                </a:solidFill>
              </a:rPr>
              <a:t>)</a:t>
            </a:r>
            <a:endParaRPr sz="2700">
              <a:solidFill>
                <a:schemeClr val="dk1"/>
              </a:solidFill>
            </a:endParaRPr>
          </a:p>
          <a:p>
            <a:pPr indent="0" lvl="0" marL="457200" rtl="0" algn="l">
              <a:spcBef>
                <a:spcPts val="0"/>
              </a:spcBef>
              <a:spcAft>
                <a:spcPts val="0"/>
              </a:spcAft>
              <a:buNone/>
            </a:pPr>
            <a:r>
              <a:rPr lang="en" sz="2700">
                <a:solidFill>
                  <a:schemeClr val="dk1"/>
                </a:solidFill>
              </a:rPr>
              <a:t>   .</a:t>
            </a:r>
            <a:r>
              <a:rPr lang="en" sz="2700">
                <a:solidFill>
                  <a:srgbClr val="7A7A43"/>
                </a:solidFill>
              </a:rPr>
              <a:t>doc</a:t>
            </a:r>
            <a:r>
              <a:rPr lang="en" sz="2700">
                <a:solidFill>
                  <a:schemeClr val="dk1"/>
                </a:solidFill>
              </a:rPr>
              <a:t>(</a:t>
            </a:r>
            <a:r>
              <a:rPr b="1" lang="en" sz="2700">
                <a:solidFill>
                  <a:srgbClr val="008000"/>
                </a:solidFill>
              </a:rPr>
              <a:t>'</a:t>
            </a:r>
            <a:r>
              <a:rPr b="1" lang="en" sz="2700">
                <a:solidFill>
                  <a:srgbClr val="008000"/>
                </a:solidFill>
              </a:rPr>
              <a:t>newCourse2345</a:t>
            </a:r>
            <a:r>
              <a:rPr b="1" lang="en" sz="2700">
                <a:solidFill>
                  <a:srgbClr val="008000"/>
                </a:solidFill>
              </a:rPr>
              <a:t>'</a:t>
            </a:r>
            <a:r>
              <a:rPr lang="en" sz="2700">
                <a:solidFill>
                  <a:schemeClr val="dk1"/>
                </a:solidFill>
              </a:rPr>
              <a:t>)</a:t>
            </a:r>
            <a:endParaRPr sz="2700">
              <a:solidFill>
                <a:schemeClr val="dk1"/>
              </a:solidFill>
            </a:endParaRPr>
          </a:p>
          <a:p>
            <a:pPr indent="0" lvl="0" marL="457200" rtl="0" algn="l">
              <a:spcBef>
                <a:spcPts val="0"/>
              </a:spcBef>
              <a:spcAft>
                <a:spcPts val="0"/>
              </a:spcAft>
              <a:buNone/>
            </a:pPr>
            <a:r>
              <a:rPr lang="en" sz="2700">
                <a:solidFill>
                  <a:schemeClr val="dk1"/>
                </a:solidFill>
              </a:rPr>
              <a:t>   .</a:t>
            </a:r>
            <a:r>
              <a:rPr lang="en" sz="2700">
                <a:solidFill>
                  <a:srgbClr val="7A7A43"/>
                </a:solidFill>
              </a:rPr>
              <a:t>set</a:t>
            </a:r>
            <a:r>
              <a:rPr lang="en" sz="2700">
                <a:solidFill>
                  <a:schemeClr val="dk1"/>
                </a:solidFill>
              </a:rPr>
              <a:t>({</a:t>
            </a:r>
            <a:r>
              <a:rPr b="1" lang="en" sz="2700">
                <a:solidFill>
                  <a:srgbClr val="660E7A"/>
                </a:solidFill>
              </a:rPr>
              <a:t>title</a:t>
            </a:r>
            <a:r>
              <a:rPr lang="en" sz="2700">
                <a:solidFill>
                  <a:schemeClr val="dk1"/>
                </a:solidFill>
              </a:rPr>
              <a:t>: </a:t>
            </a:r>
            <a:r>
              <a:rPr b="1" lang="en" sz="2700">
                <a:solidFill>
                  <a:srgbClr val="008000"/>
                </a:solidFill>
              </a:rPr>
              <a:t>'cs5432'</a:t>
            </a:r>
            <a:r>
              <a:rPr lang="en" sz="2700">
                <a:solidFill>
                  <a:schemeClr val="dk1"/>
                </a:solidFill>
              </a:rPr>
              <a:t>},</a:t>
            </a:r>
            <a:endParaRPr sz="2700">
              <a:solidFill>
                <a:schemeClr val="dk1"/>
              </a:solidFill>
            </a:endParaRPr>
          </a:p>
          <a:p>
            <a:pPr indent="0" lvl="0" marL="1371600" rtl="0" algn="l">
              <a:spcBef>
                <a:spcPts val="0"/>
              </a:spcBef>
              <a:spcAft>
                <a:spcPts val="0"/>
              </a:spcAft>
              <a:buNone/>
            </a:pPr>
            <a:r>
              <a:rPr lang="en" sz="2700">
                <a:solidFill>
                  <a:schemeClr val="dk1"/>
                </a:solidFill>
                <a:highlight>
                  <a:srgbClr val="CFE2F3"/>
                </a:highlight>
              </a:rPr>
              <a:t>{</a:t>
            </a:r>
            <a:r>
              <a:rPr b="1" lang="en" sz="2700">
                <a:solidFill>
                  <a:srgbClr val="660E7A"/>
                </a:solidFill>
                <a:highlight>
                  <a:srgbClr val="CFE2F3"/>
                </a:highlight>
              </a:rPr>
              <a:t>merge</a:t>
            </a:r>
            <a:r>
              <a:rPr lang="en" sz="2700">
                <a:solidFill>
                  <a:schemeClr val="dk1"/>
                </a:solidFill>
                <a:highlight>
                  <a:srgbClr val="CFE2F3"/>
                </a:highlight>
              </a:rPr>
              <a:t>: </a:t>
            </a:r>
            <a:r>
              <a:rPr b="1" lang="en" sz="2700">
                <a:solidFill>
                  <a:srgbClr val="000080"/>
                </a:solidFill>
                <a:highlight>
                  <a:srgbClr val="CFE2F3"/>
                </a:highlight>
              </a:rPr>
              <a:t>true</a:t>
            </a:r>
            <a:r>
              <a:rPr lang="en" sz="2700">
                <a:solidFill>
                  <a:schemeClr val="dk1"/>
                </a:solidFill>
                <a:highlight>
                  <a:srgbClr val="CFE2F3"/>
                </a:highlight>
              </a:rPr>
              <a:t>}</a:t>
            </a:r>
            <a:r>
              <a:rPr lang="en" sz="2700">
                <a:solidFill>
                  <a:schemeClr val="dk1"/>
                </a:solidFill>
              </a:rPr>
              <a:t>)</a:t>
            </a:r>
            <a:endParaRPr sz="2700">
              <a:solidFill>
                <a:schemeClr val="dk1"/>
              </a:solidFill>
            </a:endParaRPr>
          </a:p>
          <a:p>
            <a:pPr indent="-400050" lvl="0" marL="457200" rtl="0" algn="l">
              <a:spcBef>
                <a:spcPts val="1600"/>
              </a:spcBef>
              <a:spcAft>
                <a:spcPts val="0"/>
              </a:spcAft>
              <a:buClr>
                <a:schemeClr val="dk1"/>
              </a:buClr>
              <a:buSzPts val="2700"/>
              <a:buChar char="●"/>
            </a:pPr>
            <a:r>
              <a:rPr lang="en" sz="2700">
                <a:solidFill>
                  <a:schemeClr val="dk1"/>
                </a:solidFill>
              </a:rPr>
              <a:t>If unsure whether document exists, pass merge option to avoid overwriting entire documents</a:t>
            </a:r>
            <a:endParaRPr sz="2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NoSQL</a:t>
            </a:r>
            <a:endParaRPr/>
          </a:p>
        </p:txBody>
      </p:sp>
      <p:sp>
        <p:nvSpPr>
          <p:cNvPr id="86" name="Google Shape;86;p1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D</a:t>
            </a:r>
            <a:r>
              <a:rPr lang="en" sz="3000"/>
              <a:t>ifferent optimizations and functionality compared to a relational database</a:t>
            </a:r>
            <a:endParaRPr sz="3000"/>
          </a:p>
          <a:p>
            <a:pPr indent="-419100" lvl="0" marL="457200" rtl="0" algn="l">
              <a:spcBef>
                <a:spcPts val="0"/>
              </a:spcBef>
              <a:spcAft>
                <a:spcPts val="0"/>
              </a:spcAft>
              <a:buSzPts val="3000"/>
              <a:buChar char="●"/>
            </a:pPr>
            <a:r>
              <a:rPr lang="en" sz="3000"/>
              <a:t>API designed to only allow operations that can be executed quickly</a:t>
            </a:r>
            <a:endParaRPr sz="3000"/>
          </a:p>
          <a:p>
            <a:pPr indent="-419100" lvl="0" marL="457200" rtl="0" algn="l">
              <a:spcBef>
                <a:spcPts val="0"/>
              </a:spcBef>
              <a:spcAft>
                <a:spcPts val="0"/>
              </a:spcAft>
              <a:buSzPts val="3000"/>
              <a:buChar char="●"/>
            </a:pPr>
            <a:r>
              <a:rPr lang="en" sz="3000"/>
              <a:t>It is important to think about how users need to access your data and then structure it accordingly.</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p:nvPr/>
        </p:nvSpPr>
        <p:spPr>
          <a:xfrm>
            <a:off x="141325" y="2643200"/>
            <a:ext cx="8880000" cy="18702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You can create document reference with an auto-generated ID, then use the reference later. For this use case, you can call doc():</a:t>
            </a:r>
            <a:endParaRPr sz="3000"/>
          </a:p>
          <a:p>
            <a:pPr indent="0" lvl="0" marL="457200" rtl="0" algn="l">
              <a:spcBef>
                <a:spcPts val="1600"/>
              </a:spcBef>
              <a:spcAft>
                <a:spcPts val="0"/>
              </a:spcAft>
              <a:buClr>
                <a:schemeClr val="dk1"/>
              </a:buClr>
              <a:buSzPts val="1100"/>
              <a:buFont typeface="Arial"/>
              <a:buNone/>
            </a:pPr>
            <a:r>
              <a:rPr b="1" lang="en" sz="3000">
                <a:solidFill>
                  <a:srgbClr val="000080"/>
                </a:solidFill>
              </a:rPr>
              <a:t>let </a:t>
            </a:r>
            <a:r>
              <a:rPr lang="en" sz="3000">
                <a:solidFill>
                  <a:srgbClr val="458383"/>
                </a:solidFill>
              </a:rPr>
              <a:t>newCityRef </a:t>
            </a:r>
            <a:r>
              <a:rPr lang="en" sz="3000">
                <a:solidFill>
                  <a:schemeClr val="dk1"/>
                </a:solidFill>
              </a:rPr>
              <a:t>= </a:t>
            </a:r>
            <a:r>
              <a:rPr lang="en" sz="3000">
                <a:solidFill>
                  <a:srgbClr val="458383"/>
                </a:solidFill>
              </a:rPr>
              <a:t>db</a:t>
            </a:r>
            <a:r>
              <a:rPr lang="en" sz="3000">
                <a:solidFill>
                  <a:schemeClr val="dk1"/>
                </a:solidFill>
              </a:rPr>
              <a:t>.</a:t>
            </a:r>
            <a:r>
              <a:rPr lang="en" sz="3000">
                <a:solidFill>
                  <a:srgbClr val="7A7A43"/>
                </a:solidFill>
              </a:rPr>
              <a:t>collection</a:t>
            </a:r>
            <a:r>
              <a:rPr lang="en" sz="3000">
                <a:solidFill>
                  <a:schemeClr val="dk1"/>
                </a:solidFill>
              </a:rPr>
              <a:t>(</a:t>
            </a:r>
            <a:r>
              <a:rPr b="1" lang="en" sz="3000">
                <a:solidFill>
                  <a:srgbClr val="008000"/>
                </a:solidFill>
              </a:rPr>
              <a:t>'courses'</a:t>
            </a:r>
            <a:r>
              <a:rPr lang="en" sz="3000">
                <a:solidFill>
                  <a:schemeClr val="dk1"/>
                </a:solidFill>
              </a:rPr>
              <a:t>).</a:t>
            </a:r>
            <a:r>
              <a:rPr lang="en" sz="3000">
                <a:solidFill>
                  <a:srgbClr val="7A7A43"/>
                </a:solidFill>
              </a:rPr>
              <a:t>doc</a:t>
            </a:r>
            <a:r>
              <a:rPr lang="en" sz="3000">
                <a:solidFill>
                  <a:schemeClr val="dk1"/>
                </a:solidFill>
              </a:rPr>
              <a:t>();</a:t>
            </a:r>
            <a:endParaRPr sz="3000">
              <a:solidFill>
                <a:schemeClr val="dk1"/>
              </a:solidFill>
            </a:endParaRPr>
          </a:p>
          <a:p>
            <a:pPr indent="0" lvl="0" marL="457200" rtl="0" algn="l">
              <a:spcBef>
                <a:spcPts val="0"/>
              </a:spcBef>
              <a:spcAft>
                <a:spcPts val="0"/>
              </a:spcAft>
              <a:buClr>
                <a:schemeClr val="dk1"/>
              </a:buClr>
              <a:buSzPts val="1100"/>
              <a:buFont typeface="Arial"/>
              <a:buNone/>
            </a:pPr>
            <a:r>
              <a:rPr i="1" lang="en" sz="3000">
                <a:solidFill>
                  <a:srgbClr val="808080"/>
                </a:solidFill>
              </a:rPr>
              <a:t>// Later...</a:t>
            </a:r>
            <a:endParaRPr i="1" sz="3000">
              <a:solidFill>
                <a:srgbClr val="808080"/>
              </a:solidFill>
            </a:endParaRPr>
          </a:p>
          <a:p>
            <a:pPr indent="0" lvl="0" marL="457200" rtl="0" algn="l">
              <a:spcBef>
                <a:spcPts val="0"/>
              </a:spcBef>
              <a:spcAft>
                <a:spcPts val="0"/>
              </a:spcAft>
              <a:buNone/>
            </a:pPr>
            <a:r>
              <a:rPr b="1" lang="en" sz="3000">
                <a:solidFill>
                  <a:srgbClr val="000080"/>
                </a:solidFill>
              </a:rPr>
              <a:t>let </a:t>
            </a:r>
            <a:r>
              <a:rPr lang="en" sz="3000">
                <a:solidFill>
                  <a:srgbClr val="458383"/>
                </a:solidFill>
              </a:rPr>
              <a:t>setDoc </a:t>
            </a:r>
            <a:r>
              <a:rPr lang="en" sz="3000">
                <a:solidFill>
                  <a:schemeClr val="dk1"/>
                </a:solidFill>
              </a:rPr>
              <a:t>= </a:t>
            </a:r>
            <a:r>
              <a:rPr lang="en" sz="3000">
                <a:solidFill>
                  <a:srgbClr val="458383"/>
                </a:solidFill>
              </a:rPr>
              <a:t>newCityRef</a:t>
            </a:r>
            <a:r>
              <a:rPr lang="en" sz="3000">
                <a:solidFill>
                  <a:schemeClr val="dk1"/>
                </a:solidFill>
              </a:rPr>
              <a:t>.</a:t>
            </a:r>
            <a:r>
              <a:rPr lang="en" sz="3000">
                <a:solidFill>
                  <a:srgbClr val="7A7A43"/>
                </a:solidFill>
              </a:rPr>
              <a:t>set</a:t>
            </a:r>
            <a:r>
              <a:rPr lang="en" sz="3000">
                <a:solidFill>
                  <a:schemeClr val="dk1"/>
                </a:solidFill>
              </a:rPr>
              <a:t>({</a:t>
            </a:r>
            <a:r>
              <a:rPr i="1" lang="en" sz="3000">
                <a:solidFill>
                  <a:srgbClr val="808080"/>
                </a:solidFill>
              </a:rPr>
              <a:t> … </a:t>
            </a:r>
            <a:r>
              <a:rPr lang="en" sz="3000">
                <a:solidFill>
                  <a:schemeClr val="dk1"/>
                </a:solidFill>
              </a:rPr>
              <a:t>});</a:t>
            </a:r>
            <a:endParaRPr sz="3000"/>
          </a:p>
        </p:txBody>
      </p:sp>
      <p:sp>
        <p:nvSpPr>
          <p:cNvPr id="565" name="Google Shape;565;p7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document and setting later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3"/>
          <p:cNvSpPr/>
          <p:nvPr/>
        </p:nvSpPr>
        <p:spPr>
          <a:xfrm>
            <a:off x="141325" y="2087575"/>
            <a:ext cx="8880000" cy="24258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To update some fields of a document without overwriting the entire document, use the update() method</a:t>
            </a:r>
            <a:endParaRPr sz="3000"/>
          </a:p>
          <a:p>
            <a:pPr indent="0" lvl="0" marL="457200" rtl="0" algn="l">
              <a:spcBef>
                <a:spcPts val="1600"/>
              </a:spcBef>
              <a:spcAft>
                <a:spcPts val="0"/>
              </a:spcAft>
              <a:buClr>
                <a:schemeClr val="dk1"/>
              </a:buClr>
              <a:buSzPts val="1100"/>
              <a:buFont typeface="Arial"/>
              <a:buNone/>
            </a:pPr>
            <a:r>
              <a:rPr b="1" lang="en" sz="3000">
                <a:solidFill>
                  <a:srgbClr val="000080"/>
                </a:solidFill>
              </a:rPr>
              <a:t>let </a:t>
            </a:r>
            <a:r>
              <a:rPr lang="en" sz="3000">
                <a:solidFill>
                  <a:srgbClr val="458383"/>
                </a:solidFill>
              </a:rPr>
              <a:t>r</a:t>
            </a:r>
            <a:r>
              <a:rPr lang="en" sz="3000">
                <a:solidFill>
                  <a:srgbClr val="458383"/>
                </a:solidFill>
              </a:rPr>
              <a:t>ef </a:t>
            </a:r>
            <a:r>
              <a:rPr lang="en" sz="3000">
                <a:solidFill>
                  <a:schemeClr val="dk1"/>
                </a:solidFill>
              </a:rPr>
              <a:t>= </a:t>
            </a:r>
            <a:r>
              <a:rPr lang="en" sz="3000">
                <a:solidFill>
                  <a:srgbClr val="458383"/>
                </a:solidFill>
              </a:rPr>
              <a:t>db</a:t>
            </a:r>
            <a:r>
              <a:rPr lang="en" sz="3000">
                <a:solidFill>
                  <a:schemeClr val="dk1"/>
                </a:solidFill>
              </a:rPr>
              <a:t>.</a:t>
            </a:r>
            <a:r>
              <a:rPr lang="en" sz="3000">
                <a:solidFill>
                  <a:srgbClr val="7A7A43"/>
                </a:solidFill>
              </a:rPr>
              <a:t>collection</a:t>
            </a:r>
            <a:r>
              <a:rPr lang="en" sz="3000">
                <a:solidFill>
                  <a:schemeClr val="dk1"/>
                </a:solidFill>
              </a:rPr>
              <a:t>(</a:t>
            </a:r>
            <a:r>
              <a:rPr b="1" lang="en" sz="3000">
                <a:solidFill>
                  <a:srgbClr val="008000"/>
                </a:solidFill>
              </a:rPr>
              <a:t>'courses'</a:t>
            </a:r>
            <a:r>
              <a:rPr lang="en" sz="3000">
                <a:solidFill>
                  <a:schemeClr val="dk1"/>
                </a:solidFill>
              </a:rPr>
              <a:t>).</a:t>
            </a:r>
            <a:r>
              <a:rPr lang="en" sz="3000">
                <a:solidFill>
                  <a:srgbClr val="7A7A43"/>
                </a:solidFill>
              </a:rPr>
              <a:t>doc</a:t>
            </a:r>
            <a:r>
              <a:rPr lang="en" sz="3000">
                <a:solidFill>
                  <a:schemeClr val="dk1"/>
                </a:solidFill>
              </a:rPr>
              <a:t>(</a:t>
            </a:r>
            <a:r>
              <a:rPr b="1" lang="en" sz="2700">
                <a:solidFill>
                  <a:srgbClr val="008000"/>
                </a:solidFill>
              </a:rPr>
              <a:t>'newCourse2345'</a:t>
            </a:r>
            <a:r>
              <a:rPr lang="en" sz="3000">
                <a:solidFill>
                  <a:schemeClr val="dk1"/>
                </a:solidFill>
              </a:rPr>
              <a:t>);</a:t>
            </a:r>
            <a:endParaRPr sz="3000">
              <a:solidFill>
                <a:schemeClr val="dk1"/>
              </a:solidFill>
            </a:endParaRPr>
          </a:p>
          <a:p>
            <a:pPr indent="0" lvl="0" marL="457200" rtl="0" algn="l">
              <a:spcBef>
                <a:spcPts val="0"/>
              </a:spcBef>
              <a:spcAft>
                <a:spcPts val="0"/>
              </a:spcAft>
              <a:buClr>
                <a:schemeClr val="dk1"/>
              </a:buClr>
              <a:buSzPts val="1100"/>
              <a:buFont typeface="Arial"/>
              <a:buNone/>
            </a:pPr>
            <a:r>
              <a:rPr i="1" lang="en" sz="3000">
                <a:solidFill>
                  <a:srgbClr val="808080"/>
                </a:solidFill>
              </a:rPr>
              <a:t>// Set the 'published' field of the course</a:t>
            </a:r>
            <a:endParaRPr i="1" sz="3000">
              <a:solidFill>
                <a:srgbClr val="808080"/>
              </a:solidFill>
            </a:endParaRPr>
          </a:p>
          <a:p>
            <a:pPr indent="0" lvl="0" marL="457200" rtl="0" algn="l">
              <a:spcBef>
                <a:spcPts val="0"/>
              </a:spcBef>
              <a:spcAft>
                <a:spcPts val="0"/>
              </a:spcAft>
              <a:buNone/>
            </a:pPr>
            <a:r>
              <a:rPr b="1" lang="en" sz="3000">
                <a:solidFill>
                  <a:srgbClr val="000080"/>
                </a:solidFill>
              </a:rPr>
              <a:t>let </a:t>
            </a:r>
            <a:r>
              <a:rPr lang="en" sz="3000">
                <a:solidFill>
                  <a:srgbClr val="458383"/>
                </a:solidFill>
              </a:rPr>
              <a:t>updateSingle </a:t>
            </a:r>
            <a:r>
              <a:rPr lang="en" sz="3000">
                <a:solidFill>
                  <a:schemeClr val="dk1"/>
                </a:solidFill>
              </a:rPr>
              <a:t>= </a:t>
            </a:r>
            <a:r>
              <a:rPr lang="en" sz="3000">
                <a:solidFill>
                  <a:srgbClr val="458383"/>
                </a:solidFill>
              </a:rPr>
              <a:t>ref</a:t>
            </a:r>
            <a:r>
              <a:rPr lang="en" sz="3000">
                <a:solidFill>
                  <a:schemeClr val="dk1"/>
                </a:solidFill>
              </a:rPr>
              <a:t>.</a:t>
            </a:r>
            <a:r>
              <a:rPr lang="en" sz="3000">
                <a:solidFill>
                  <a:srgbClr val="7A7A43"/>
                </a:solidFill>
              </a:rPr>
              <a:t>update</a:t>
            </a:r>
            <a:r>
              <a:rPr lang="en" sz="3000">
                <a:solidFill>
                  <a:schemeClr val="dk1"/>
                </a:solidFill>
              </a:rPr>
              <a:t>(</a:t>
            </a:r>
            <a:endParaRPr sz="3000">
              <a:solidFill>
                <a:schemeClr val="dk1"/>
              </a:solidFill>
            </a:endParaRPr>
          </a:p>
          <a:p>
            <a:pPr indent="457200" lvl="0" marL="457200" rtl="0" algn="l">
              <a:spcBef>
                <a:spcPts val="0"/>
              </a:spcBef>
              <a:spcAft>
                <a:spcPts val="0"/>
              </a:spcAft>
              <a:buNone/>
            </a:pPr>
            <a:r>
              <a:rPr lang="en" sz="3000">
                <a:solidFill>
                  <a:schemeClr val="dk1"/>
                </a:solidFill>
              </a:rPr>
              <a:t>{</a:t>
            </a:r>
            <a:r>
              <a:rPr b="1" lang="en" sz="3000">
                <a:solidFill>
                  <a:srgbClr val="660E7A"/>
                </a:solidFill>
              </a:rPr>
              <a:t>published</a:t>
            </a:r>
            <a:r>
              <a:rPr lang="en" sz="3000">
                <a:solidFill>
                  <a:schemeClr val="dk1"/>
                </a:solidFill>
              </a:rPr>
              <a:t>: </a:t>
            </a:r>
            <a:r>
              <a:rPr b="1" lang="en" sz="2700">
                <a:solidFill>
                  <a:srgbClr val="008000"/>
                </a:solidFill>
              </a:rPr>
              <a:t>'2020-01-'</a:t>
            </a:r>
            <a:r>
              <a:rPr lang="en" sz="3000">
                <a:solidFill>
                  <a:schemeClr val="dk1"/>
                </a:solidFill>
              </a:rPr>
              <a:t>)</a:t>
            </a:r>
            <a:r>
              <a:rPr lang="en" sz="3000">
                <a:solidFill>
                  <a:schemeClr val="dk1"/>
                </a:solidFill>
              </a:rPr>
              <a:t>});</a:t>
            </a:r>
            <a:endParaRPr sz="3000"/>
          </a:p>
        </p:txBody>
      </p:sp>
      <p:sp>
        <p:nvSpPr>
          <p:cNvPr id="572" name="Google Shape;572;p7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 a document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5700"/>
          </a:p>
          <a:p>
            <a:pPr indent="0" lvl="0" marL="0" rtl="0" algn="ctr">
              <a:spcBef>
                <a:spcPts val="1600"/>
              </a:spcBef>
              <a:spcAft>
                <a:spcPts val="1600"/>
              </a:spcAft>
              <a:buNone/>
            </a:pPr>
            <a:r>
              <a:rPr b="1" lang="en" sz="11400"/>
              <a:t>THE END</a:t>
            </a:r>
            <a:endParaRPr b="1" sz="1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5"/>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Integrating Firestore with Node.js</a:t>
            </a:r>
            <a:endParaRPr sz="85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Node.js project &amp; Install Firebase</a:t>
            </a:r>
            <a:endParaRPr/>
          </a:p>
        </p:txBody>
      </p:sp>
      <p:sp>
        <p:nvSpPr>
          <p:cNvPr id="589" name="Google Shape;589;p7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Create a Node.js application in a directory of choice</a:t>
            </a:r>
            <a:endParaRPr sz="2900"/>
          </a:p>
          <a:p>
            <a:pPr indent="0" lvl="0" marL="457200" rtl="0" algn="l">
              <a:spcBef>
                <a:spcPts val="1600"/>
              </a:spcBef>
              <a:spcAft>
                <a:spcPts val="0"/>
              </a:spcAft>
              <a:buNone/>
            </a:pPr>
            <a:r>
              <a:rPr lang="en" sz="2900">
                <a:latin typeface="Consolas"/>
                <a:ea typeface="Consolas"/>
                <a:cs typeface="Consolas"/>
                <a:sym typeface="Consolas"/>
              </a:rPr>
              <a:t>mkdir myApp</a:t>
            </a:r>
            <a:endParaRPr sz="2900">
              <a:latin typeface="Consolas"/>
              <a:ea typeface="Consolas"/>
              <a:cs typeface="Consolas"/>
              <a:sym typeface="Consolas"/>
            </a:endParaRPr>
          </a:p>
          <a:p>
            <a:pPr indent="0" lvl="0" marL="457200" rtl="0" algn="l">
              <a:spcBef>
                <a:spcPts val="0"/>
              </a:spcBef>
              <a:spcAft>
                <a:spcPts val="0"/>
              </a:spcAft>
              <a:buNone/>
            </a:pPr>
            <a:r>
              <a:rPr lang="en" sz="2900">
                <a:latin typeface="Consolas"/>
                <a:ea typeface="Consolas"/>
                <a:cs typeface="Consolas"/>
                <a:sym typeface="Consolas"/>
              </a:rPr>
              <a:t>cd myApp</a:t>
            </a:r>
            <a:endParaRPr sz="2900">
              <a:latin typeface="Consolas"/>
              <a:ea typeface="Consolas"/>
              <a:cs typeface="Consolas"/>
              <a:sym typeface="Consolas"/>
            </a:endParaRPr>
          </a:p>
          <a:p>
            <a:pPr indent="0" lvl="0" marL="457200" rtl="0" algn="l">
              <a:spcBef>
                <a:spcPts val="0"/>
              </a:spcBef>
              <a:spcAft>
                <a:spcPts val="0"/>
              </a:spcAft>
              <a:buNone/>
            </a:pPr>
            <a:r>
              <a:rPr lang="en" sz="2900">
                <a:latin typeface="Consolas"/>
                <a:ea typeface="Consolas"/>
                <a:cs typeface="Consolas"/>
                <a:sym typeface="Consolas"/>
              </a:rPr>
              <a:t>npm init</a:t>
            </a:r>
            <a:endParaRPr sz="2900">
              <a:latin typeface="Consolas"/>
              <a:ea typeface="Consolas"/>
              <a:cs typeface="Consolas"/>
              <a:sym typeface="Consolas"/>
            </a:endParaRPr>
          </a:p>
          <a:p>
            <a:pPr indent="-412750" lvl="0" marL="457200" rtl="0" algn="l">
              <a:spcBef>
                <a:spcPts val="1600"/>
              </a:spcBef>
              <a:spcAft>
                <a:spcPts val="0"/>
              </a:spcAft>
              <a:buSzPts val="2900"/>
              <a:buChar char="●"/>
            </a:pPr>
            <a:r>
              <a:rPr lang="en" sz="2900"/>
              <a:t>Accept all defaults and then install firebase admin </a:t>
            </a:r>
            <a:endParaRPr sz="2900"/>
          </a:p>
          <a:p>
            <a:pPr indent="0" lvl="0" marL="457200" rtl="0" algn="l">
              <a:spcBef>
                <a:spcPts val="1600"/>
              </a:spcBef>
              <a:spcAft>
                <a:spcPts val="1600"/>
              </a:spcAft>
              <a:buNone/>
            </a:pPr>
            <a:r>
              <a:rPr lang="en" sz="2900">
                <a:latin typeface="Consolas"/>
                <a:ea typeface="Consolas"/>
                <a:cs typeface="Consolas"/>
                <a:sym typeface="Consolas"/>
              </a:rPr>
              <a:t>npm install firebase-admin --save</a:t>
            </a:r>
            <a:endParaRPr sz="2900">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sak</a:t>
            </a:r>
            <a:r>
              <a:rPr lang="en"/>
              <a:t>.json (Service Account Key File)</a:t>
            </a:r>
            <a:endParaRPr/>
          </a:p>
        </p:txBody>
      </p:sp>
      <p:sp>
        <p:nvSpPr>
          <p:cNvPr id="595" name="Google Shape;595;p7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latin typeface="Consolas"/>
                <a:ea typeface="Consolas"/>
                <a:cs typeface="Consolas"/>
                <a:sym typeface="Consolas"/>
              </a:rPr>
              <a:t>{</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"type":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"project_id":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"private_key_id":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"private_key":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"client_email":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"client_id":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"auth_uri":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"token_uri":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"auth_provider_x509_cert_url":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  "client_x509_cert_url": "..."</a:t>
            </a:r>
            <a:endParaRPr sz="2200">
              <a:latin typeface="Consolas"/>
              <a:ea typeface="Consolas"/>
              <a:cs typeface="Consolas"/>
              <a:sym typeface="Consolas"/>
            </a:endParaRPr>
          </a:p>
          <a:p>
            <a:pPr indent="0" lvl="0" marL="0" rtl="0" algn="l">
              <a:lnSpc>
                <a:spcPct val="100000"/>
              </a:lnSpc>
              <a:spcBef>
                <a:spcPts val="0"/>
              </a:spcBef>
              <a:spcAft>
                <a:spcPts val="0"/>
              </a:spcAft>
              <a:buNone/>
            </a:pPr>
            <a:r>
              <a:rPr lang="en" sz="2200">
                <a:latin typeface="Consolas"/>
                <a:ea typeface="Consolas"/>
                <a:cs typeface="Consolas"/>
                <a:sym typeface="Consolas"/>
              </a:rPr>
              <a:t>}</a:t>
            </a:r>
            <a:endParaRPr sz="2200">
              <a:latin typeface="Consolas"/>
              <a:ea typeface="Consolas"/>
              <a:cs typeface="Consolas"/>
              <a:sym typeface="Consolas"/>
            </a:endParaRPr>
          </a:p>
        </p:txBody>
      </p:sp>
      <p:sp>
        <p:nvSpPr>
          <p:cNvPr id="596" name="Google Shape;596;p77"/>
          <p:cNvSpPr/>
          <p:nvPr/>
        </p:nvSpPr>
        <p:spPr>
          <a:xfrm>
            <a:off x="5478175" y="1326100"/>
            <a:ext cx="2667600" cy="2582700"/>
          </a:xfrm>
          <a:prstGeom prst="foldedCorner">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latin typeface="Oswald"/>
              <a:ea typeface="Oswald"/>
              <a:cs typeface="Oswald"/>
              <a:sym typeface="Oswald"/>
            </a:endParaRPr>
          </a:p>
          <a:p>
            <a:pPr indent="0" lvl="0" marL="0" rtl="0" algn="l">
              <a:spcBef>
                <a:spcPts val="0"/>
              </a:spcBef>
              <a:spcAft>
                <a:spcPts val="0"/>
              </a:spcAft>
              <a:buNone/>
            </a:pPr>
            <a:r>
              <a:rPr lang="en" sz="2800">
                <a:latin typeface="Oswald"/>
                <a:ea typeface="Oswald"/>
                <a:cs typeface="Oswald"/>
                <a:sym typeface="Oswald"/>
              </a:rPr>
              <a:t>This is the JSON key file created earlier when setting up the service account</a:t>
            </a:r>
            <a:endParaRPr sz="2800">
              <a:latin typeface="Oswald"/>
              <a:ea typeface="Oswald"/>
              <a:cs typeface="Oswald"/>
              <a:sym typeface="Oswa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fb.js, create a simple Node.js app to test firebase</a:t>
            </a:r>
            <a:endParaRPr/>
          </a:p>
        </p:txBody>
      </p:sp>
      <p:sp>
        <p:nvSpPr>
          <p:cNvPr id="602" name="Google Shape;602;p7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000080"/>
                </a:solidFill>
              </a:rPr>
              <a:t>const </a:t>
            </a:r>
            <a:r>
              <a:rPr lang="en" sz="3300">
                <a:solidFill>
                  <a:srgbClr val="458383"/>
                </a:solidFill>
              </a:rPr>
              <a:t>admin </a:t>
            </a:r>
            <a:r>
              <a:rPr lang="en" sz="3300">
                <a:solidFill>
                  <a:schemeClr val="dk1"/>
                </a:solidFill>
              </a:rPr>
              <a:t>= </a:t>
            </a:r>
            <a:r>
              <a:rPr i="1" lang="en" sz="3300">
                <a:solidFill>
                  <a:schemeClr val="dk1"/>
                </a:solidFill>
              </a:rPr>
              <a:t>require</a:t>
            </a:r>
            <a:r>
              <a:rPr lang="en" sz="3300">
                <a:solidFill>
                  <a:schemeClr val="dk1"/>
                </a:solidFill>
              </a:rPr>
              <a:t>(</a:t>
            </a:r>
            <a:r>
              <a:rPr b="1" lang="en" sz="3300">
                <a:solidFill>
                  <a:srgbClr val="008000"/>
                </a:solidFill>
              </a:rPr>
              <a:t>'firebase-admin'</a:t>
            </a:r>
            <a:r>
              <a:rPr lang="en" sz="3300">
                <a:solidFill>
                  <a:schemeClr val="dk1"/>
                </a:solidFill>
              </a:rPr>
              <a:t>);</a:t>
            </a:r>
            <a:endParaRPr sz="3300">
              <a:solidFill>
                <a:schemeClr val="dk1"/>
              </a:solidFill>
            </a:endParaRPr>
          </a:p>
          <a:p>
            <a:pPr indent="0" lvl="0" marL="0" rtl="0" algn="l">
              <a:spcBef>
                <a:spcPts val="0"/>
              </a:spcBef>
              <a:spcAft>
                <a:spcPts val="0"/>
              </a:spcAft>
              <a:buNone/>
            </a:pPr>
            <a:r>
              <a:rPr b="1" lang="en" sz="3300">
                <a:solidFill>
                  <a:srgbClr val="000080"/>
                </a:solidFill>
              </a:rPr>
              <a:t>let </a:t>
            </a:r>
            <a:r>
              <a:rPr lang="en" sz="3300">
                <a:solidFill>
                  <a:srgbClr val="458383"/>
                </a:solidFill>
              </a:rPr>
              <a:t>sa </a:t>
            </a:r>
            <a:r>
              <a:rPr lang="en" sz="3300">
                <a:solidFill>
                  <a:schemeClr val="dk1"/>
                </a:solidFill>
              </a:rPr>
              <a:t>= </a:t>
            </a:r>
            <a:r>
              <a:rPr i="1" lang="en" sz="3300">
                <a:solidFill>
                  <a:schemeClr val="dk1"/>
                </a:solidFill>
              </a:rPr>
              <a:t>require</a:t>
            </a:r>
            <a:r>
              <a:rPr lang="en" sz="3300">
                <a:solidFill>
                  <a:schemeClr val="dk1"/>
                </a:solidFill>
              </a:rPr>
              <a:t>(</a:t>
            </a:r>
            <a:r>
              <a:rPr b="1" lang="en" sz="3300">
                <a:solidFill>
                  <a:srgbClr val="008000"/>
                </a:solidFill>
              </a:rPr>
              <a:t>'./sak.json'</a:t>
            </a:r>
            <a:r>
              <a:rPr lang="en" sz="3300">
                <a:solidFill>
                  <a:schemeClr val="dk1"/>
                </a:solidFill>
              </a:rPr>
              <a:t>);</a:t>
            </a:r>
            <a:endParaRPr sz="3300">
              <a:solidFill>
                <a:schemeClr val="dk1"/>
              </a:solidFill>
            </a:endParaRPr>
          </a:p>
          <a:p>
            <a:pPr indent="0" lvl="0" marL="0" rtl="0" algn="l">
              <a:spcBef>
                <a:spcPts val="0"/>
              </a:spcBef>
              <a:spcAft>
                <a:spcPts val="0"/>
              </a:spcAft>
              <a:buNone/>
            </a:pPr>
            <a:r>
              <a:rPr lang="en" sz="3300">
                <a:solidFill>
                  <a:srgbClr val="458383"/>
                </a:solidFill>
              </a:rPr>
              <a:t>admin</a:t>
            </a:r>
            <a:r>
              <a:rPr lang="en" sz="3300">
                <a:solidFill>
                  <a:schemeClr val="dk1"/>
                </a:solidFill>
              </a:rPr>
              <a:t>.</a:t>
            </a:r>
            <a:r>
              <a:rPr i="1" lang="en" sz="3300">
                <a:solidFill>
                  <a:schemeClr val="dk1"/>
                </a:solidFill>
              </a:rPr>
              <a:t>initializeApp</a:t>
            </a:r>
            <a:r>
              <a:rPr lang="en" sz="3300">
                <a:solidFill>
                  <a:schemeClr val="dk1"/>
                </a:solidFill>
              </a:rPr>
              <a:t>({</a:t>
            </a:r>
            <a:endParaRPr sz="3300">
              <a:solidFill>
                <a:schemeClr val="dk1"/>
              </a:solidFill>
            </a:endParaRPr>
          </a:p>
          <a:p>
            <a:pPr indent="0" lvl="0" marL="0" rtl="0" algn="l">
              <a:spcBef>
                <a:spcPts val="0"/>
              </a:spcBef>
              <a:spcAft>
                <a:spcPts val="0"/>
              </a:spcAft>
              <a:buNone/>
            </a:pPr>
            <a:r>
              <a:rPr lang="en" sz="3300">
                <a:solidFill>
                  <a:schemeClr val="dk1"/>
                </a:solidFill>
              </a:rPr>
              <a:t>   </a:t>
            </a:r>
            <a:r>
              <a:rPr b="1" lang="en" sz="3300">
                <a:solidFill>
                  <a:srgbClr val="660E7A"/>
                </a:solidFill>
              </a:rPr>
              <a:t>credential</a:t>
            </a:r>
            <a:r>
              <a:rPr lang="en" sz="3300">
                <a:solidFill>
                  <a:schemeClr val="dk1"/>
                </a:solidFill>
              </a:rPr>
              <a:t>: </a:t>
            </a:r>
            <a:r>
              <a:rPr lang="en" sz="3300">
                <a:solidFill>
                  <a:srgbClr val="458383"/>
                </a:solidFill>
              </a:rPr>
              <a:t>admin</a:t>
            </a:r>
            <a:r>
              <a:rPr lang="en" sz="3300">
                <a:solidFill>
                  <a:schemeClr val="dk1"/>
                </a:solidFill>
              </a:rPr>
              <a:t>.credential.</a:t>
            </a:r>
            <a:r>
              <a:rPr i="1" lang="en" sz="3300">
                <a:solidFill>
                  <a:schemeClr val="dk1"/>
                </a:solidFill>
              </a:rPr>
              <a:t>cert</a:t>
            </a:r>
            <a:r>
              <a:rPr lang="en" sz="3300">
                <a:solidFill>
                  <a:schemeClr val="dk1"/>
                </a:solidFill>
              </a:rPr>
              <a:t>(</a:t>
            </a:r>
            <a:r>
              <a:rPr lang="en" sz="3300">
                <a:solidFill>
                  <a:srgbClr val="458383"/>
                </a:solidFill>
              </a:rPr>
              <a:t>sa</a:t>
            </a:r>
            <a:r>
              <a:rPr lang="en" sz="3300">
                <a:solidFill>
                  <a:schemeClr val="dk1"/>
                </a:solidFill>
              </a:rPr>
              <a:t>)</a:t>
            </a:r>
            <a:endParaRPr sz="3300">
              <a:solidFill>
                <a:schemeClr val="dk1"/>
              </a:solidFill>
            </a:endParaRPr>
          </a:p>
          <a:p>
            <a:pPr indent="0" lvl="0" marL="0" rtl="0" algn="l">
              <a:spcBef>
                <a:spcPts val="0"/>
              </a:spcBef>
              <a:spcAft>
                <a:spcPts val="0"/>
              </a:spcAft>
              <a:buNone/>
            </a:pPr>
            <a:r>
              <a:rPr lang="en" sz="3300">
                <a:solidFill>
                  <a:schemeClr val="dk1"/>
                </a:solidFill>
              </a:rPr>
              <a:t>});</a:t>
            </a:r>
            <a:endParaRPr sz="3300">
              <a:solidFill>
                <a:schemeClr val="dk1"/>
              </a:solidFill>
            </a:endParaRPr>
          </a:p>
          <a:p>
            <a:pPr indent="0" lvl="0" marL="0" rtl="0" algn="l">
              <a:spcBef>
                <a:spcPts val="0"/>
              </a:spcBef>
              <a:spcAft>
                <a:spcPts val="0"/>
              </a:spcAft>
              <a:buNone/>
            </a:pPr>
            <a:r>
              <a:rPr b="1" lang="en" sz="3300">
                <a:solidFill>
                  <a:srgbClr val="000080"/>
                </a:solidFill>
              </a:rPr>
              <a:t>let </a:t>
            </a:r>
            <a:r>
              <a:rPr lang="en" sz="3300">
                <a:solidFill>
                  <a:srgbClr val="458383"/>
                </a:solidFill>
              </a:rPr>
              <a:t>db </a:t>
            </a:r>
            <a:r>
              <a:rPr lang="en" sz="3300">
                <a:solidFill>
                  <a:schemeClr val="dk1"/>
                </a:solidFill>
              </a:rPr>
              <a:t>= </a:t>
            </a:r>
            <a:r>
              <a:rPr lang="en" sz="3300">
                <a:solidFill>
                  <a:srgbClr val="458383"/>
                </a:solidFill>
              </a:rPr>
              <a:t>admin</a:t>
            </a:r>
            <a:r>
              <a:rPr lang="en" sz="3300">
                <a:solidFill>
                  <a:schemeClr val="dk1"/>
                </a:solidFill>
              </a:rPr>
              <a:t>.</a:t>
            </a:r>
            <a:r>
              <a:rPr i="1" lang="en" sz="3300">
                <a:solidFill>
                  <a:schemeClr val="dk1"/>
                </a:solidFill>
              </a:rPr>
              <a:t>firestore</a:t>
            </a:r>
            <a:r>
              <a:rPr lang="en" sz="3300">
                <a:solidFill>
                  <a:schemeClr val="dk1"/>
                </a:solidFill>
              </a:rPr>
              <a:t>();</a:t>
            </a:r>
            <a:endParaRPr sz="27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fb.js, retrieve data from collection in firebase</a:t>
            </a:r>
            <a:endParaRPr/>
          </a:p>
        </p:txBody>
      </p:sp>
      <p:sp>
        <p:nvSpPr>
          <p:cNvPr id="608" name="Google Shape;608;p7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58383"/>
                </a:solidFill>
              </a:rPr>
              <a:t>db</a:t>
            </a:r>
            <a:r>
              <a:rPr lang="en" sz="2600">
                <a:solidFill>
                  <a:schemeClr val="dk1"/>
                </a:solidFill>
              </a:rPr>
              <a:t>.</a:t>
            </a:r>
            <a:r>
              <a:rPr lang="en" sz="2600">
                <a:solidFill>
                  <a:srgbClr val="7A7A43"/>
                </a:solidFill>
              </a:rPr>
              <a:t>collection</a:t>
            </a:r>
            <a:r>
              <a:rPr lang="en" sz="2600">
                <a:solidFill>
                  <a:schemeClr val="dk1"/>
                </a:solidFill>
              </a:rPr>
              <a:t>(</a:t>
            </a:r>
            <a:r>
              <a:rPr b="1" lang="en" sz="2600">
                <a:solidFill>
                  <a:srgbClr val="008000"/>
                </a:solidFill>
              </a:rPr>
              <a:t>'movies'</a:t>
            </a:r>
            <a:r>
              <a:rPr lang="en" sz="2600">
                <a:solidFill>
                  <a:schemeClr val="dk1"/>
                </a:solidFill>
              </a:rPr>
              <a:t>).</a:t>
            </a:r>
            <a:r>
              <a:rPr lang="en" sz="2600">
                <a:solidFill>
                  <a:srgbClr val="7A7A43"/>
                </a:solidFill>
              </a:rPr>
              <a:t>get</a:t>
            </a:r>
            <a:r>
              <a:rPr lang="en" sz="2600">
                <a:solidFill>
                  <a:schemeClr val="dk1"/>
                </a:solidFill>
              </a:rPr>
              <a:t>()</a:t>
            </a:r>
            <a:endParaRPr sz="2600">
              <a:solidFill>
                <a:schemeClr val="dk1"/>
              </a:solidFill>
            </a:endParaRPr>
          </a:p>
          <a:p>
            <a:pPr indent="0" lvl="0" marL="0" rtl="0" algn="l">
              <a:spcBef>
                <a:spcPts val="0"/>
              </a:spcBef>
              <a:spcAft>
                <a:spcPts val="0"/>
              </a:spcAft>
              <a:buNone/>
            </a:pPr>
            <a:r>
              <a:rPr lang="en" sz="2600">
                <a:solidFill>
                  <a:schemeClr val="dk1"/>
                </a:solidFill>
              </a:rPr>
              <a:t>   .</a:t>
            </a:r>
            <a:r>
              <a:rPr lang="en" sz="2600">
                <a:solidFill>
                  <a:srgbClr val="7A7A43"/>
                </a:solidFill>
              </a:rPr>
              <a:t>then</a:t>
            </a:r>
            <a:r>
              <a:rPr lang="en" sz="2600">
                <a:solidFill>
                  <a:schemeClr val="dk1"/>
                </a:solidFill>
              </a:rPr>
              <a:t>((snapshot) =&gt; {</a:t>
            </a:r>
            <a:endParaRPr sz="2600">
              <a:solidFill>
                <a:schemeClr val="dk1"/>
              </a:solidFill>
            </a:endParaRPr>
          </a:p>
          <a:p>
            <a:pPr indent="0" lvl="0" marL="0" rtl="0" algn="l">
              <a:spcBef>
                <a:spcPts val="0"/>
              </a:spcBef>
              <a:spcAft>
                <a:spcPts val="0"/>
              </a:spcAft>
              <a:buNone/>
            </a:pPr>
            <a:r>
              <a:rPr lang="en" sz="2600">
                <a:solidFill>
                  <a:schemeClr val="dk1"/>
                </a:solidFill>
              </a:rPr>
              <a:t>       snapshot.</a:t>
            </a:r>
            <a:r>
              <a:rPr lang="en" sz="2600">
                <a:solidFill>
                  <a:srgbClr val="7A7A43"/>
                </a:solidFill>
              </a:rPr>
              <a:t>forEach</a:t>
            </a:r>
            <a:r>
              <a:rPr lang="en" sz="2600">
                <a:solidFill>
                  <a:schemeClr val="dk1"/>
                </a:solidFill>
              </a:rPr>
              <a:t>((doc) =&gt; {</a:t>
            </a:r>
            <a:endParaRPr sz="2600">
              <a:solidFill>
                <a:schemeClr val="dk1"/>
              </a:solidFill>
            </a:endParaRPr>
          </a:p>
          <a:p>
            <a:pPr indent="0" lvl="0" marL="0" rtl="0" algn="l">
              <a:spcBef>
                <a:spcPts val="0"/>
              </a:spcBef>
              <a:spcAft>
                <a:spcPts val="0"/>
              </a:spcAft>
              <a:buNone/>
            </a:pPr>
            <a:r>
              <a:rPr lang="en" sz="2600">
                <a:solidFill>
                  <a:schemeClr val="dk1"/>
                </a:solidFill>
              </a:rPr>
              <a:t>           </a:t>
            </a:r>
            <a:r>
              <a:rPr b="1" i="1" lang="en" sz="2600">
                <a:solidFill>
                  <a:srgbClr val="660E7A"/>
                </a:solidFill>
              </a:rPr>
              <a:t>console</a:t>
            </a:r>
            <a:r>
              <a:rPr lang="en" sz="2600">
                <a:solidFill>
                  <a:schemeClr val="dk1"/>
                </a:solidFill>
              </a:rPr>
              <a:t>.</a:t>
            </a:r>
            <a:r>
              <a:rPr lang="en" sz="2600">
                <a:solidFill>
                  <a:srgbClr val="7A7A43"/>
                </a:solidFill>
              </a:rPr>
              <a:t>log</a:t>
            </a:r>
            <a:r>
              <a:rPr lang="en" sz="2600">
                <a:solidFill>
                  <a:schemeClr val="dk1"/>
                </a:solidFill>
              </a:rPr>
              <a:t>(doc.</a:t>
            </a:r>
            <a:r>
              <a:rPr b="1" lang="en" sz="2600">
                <a:solidFill>
                  <a:srgbClr val="660E7A"/>
                </a:solidFill>
              </a:rPr>
              <a:t>id</a:t>
            </a:r>
            <a:r>
              <a:rPr lang="en" sz="2600">
                <a:solidFill>
                  <a:schemeClr val="dk1"/>
                </a:solidFill>
              </a:rPr>
              <a:t>, </a:t>
            </a:r>
            <a:r>
              <a:rPr b="1" lang="en" sz="2600">
                <a:solidFill>
                  <a:srgbClr val="008000"/>
                </a:solidFill>
              </a:rPr>
              <a:t>'=&gt;'</a:t>
            </a:r>
            <a:r>
              <a:rPr lang="en" sz="2600">
                <a:solidFill>
                  <a:schemeClr val="dk1"/>
                </a:solidFill>
              </a:rPr>
              <a:t>, doc.</a:t>
            </a:r>
            <a:r>
              <a:rPr lang="en" sz="2600">
                <a:solidFill>
                  <a:srgbClr val="7A7A43"/>
                </a:solidFill>
              </a:rPr>
              <a:t>data</a:t>
            </a:r>
            <a:r>
              <a:rPr lang="en" sz="2600">
                <a:solidFill>
                  <a:schemeClr val="dk1"/>
                </a:solidFill>
              </a:rPr>
              <a:t>());</a:t>
            </a:r>
            <a:endParaRPr sz="2600">
              <a:solidFill>
                <a:schemeClr val="dk1"/>
              </a:solidFill>
            </a:endParaRPr>
          </a:p>
          <a:p>
            <a:pPr indent="0" lvl="0" marL="0" rtl="0" algn="l">
              <a:spcBef>
                <a:spcPts val="0"/>
              </a:spcBef>
              <a:spcAft>
                <a:spcPts val="0"/>
              </a:spcAft>
              <a:buNone/>
            </a:pPr>
            <a:r>
              <a:rPr lang="en" sz="2600">
                <a:solidFill>
                  <a:schemeClr val="dk1"/>
                </a:solidFill>
              </a:rPr>
              <a:t>       });</a:t>
            </a:r>
            <a:endParaRPr sz="2600">
              <a:solidFill>
                <a:schemeClr val="dk1"/>
              </a:solidFill>
            </a:endParaRPr>
          </a:p>
          <a:p>
            <a:pPr indent="0" lvl="0" marL="0" rtl="0" algn="l">
              <a:spcBef>
                <a:spcPts val="0"/>
              </a:spcBef>
              <a:spcAft>
                <a:spcPts val="0"/>
              </a:spcAft>
              <a:buNone/>
            </a:pPr>
            <a:r>
              <a:rPr lang="en" sz="2600">
                <a:solidFill>
                  <a:schemeClr val="dk1"/>
                </a:solidFill>
              </a:rPr>
              <a:t>   })</a:t>
            </a:r>
            <a:endParaRPr sz="2600">
              <a:solidFill>
                <a:schemeClr val="dk1"/>
              </a:solidFill>
            </a:endParaRPr>
          </a:p>
          <a:p>
            <a:pPr indent="0" lvl="0" marL="0" rtl="0" algn="l">
              <a:spcBef>
                <a:spcPts val="0"/>
              </a:spcBef>
              <a:spcAft>
                <a:spcPts val="0"/>
              </a:spcAft>
              <a:buNone/>
            </a:pPr>
            <a:r>
              <a:rPr lang="en" sz="2600">
                <a:solidFill>
                  <a:schemeClr val="dk1"/>
                </a:solidFill>
              </a:rPr>
              <a:t>   .</a:t>
            </a:r>
            <a:r>
              <a:rPr lang="en" sz="2600">
                <a:solidFill>
                  <a:srgbClr val="7A7A43"/>
                </a:solidFill>
              </a:rPr>
              <a:t>catch</a:t>
            </a:r>
            <a:r>
              <a:rPr lang="en" sz="2600">
                <a:solidFill>
                  <a:schemeClr val="dk1"/>
                </a:solidFill>
              </a:rPr>
              <a:t>((err) =&gt; {</a:t>
            </a:r>
            <a:endParaRPr sz="2600">
              <a:solidFill>
                <a:schemeClr val="dk1"/>
              </a:solidFill>
            </a:endParaRPr>
          </a:p>
          <a:p>
            <a:pPr indent="0" lvl="0" marL="0" rtl="0" algn="l">
              <a:spcBef>
                <a:spcPts val="0"/>
              </a:spcBef>
              <a:spcAft>
                <a:spcPts val="0"/>
              </a:spcAft>
              <a:buNone/>
            </a:pPr>
            <a:r>
              <a:rPr lang="en" sz="2600">
                <a:solidFill>
                  <a:schemeClr val="dk1"/>
                </a:solidFill>
              </a:rPr>
              <a:t>       </a:t>
            </a:r>
            <a:r>
              <a:rPr b="1" i="1" lang="en" sz="2600">
                <a:solidFill>
                  <a:srgbClr val="660E7A"/>
                </a:solidFill>
              </a:rPr>
              <a:t>console</a:t>
            </a:r>
            <a:r>
              <a:rPr lang="en" sz="2600">
                <a:solidFill>
                  <a:schemeClr val="dk1"/>
                </a:solidFill>
              </a:rPr>
              <a:t>.</a:t>
            </a:r>
            <a:r>
              <a:rPr lang="en" sz="2600">
                <a:solidFill>
                  <a:srgbClr val="7A7A43"/>
                </a:solidFill>
              </a:rPr>
              <a:t>log</a:t>
            </a:r>
            <a:r>
              <a:rPr lang="en" sz="2600">
                <a:solidFill>
                  <a:schemeClr val="dk1"/>
                </a:solidFill>
              </a:rPr>
              <a:t>(</a:t>
            </a:r>
            <a:r>
              <a:rPr b="1" lang="en" sz="2600">
                <a:solidFill>
                  <a:srgbClr val="008000"/>
                </a:solidFill>
              </a:rPr>
              <a:t>'Error getting documents'</a:t>
            </a:r>
            <a:r>
              <a:rPr lang="en" sz="2600">
                <a:solidFill>
                  <a:schemeClr val="dk1"/>
                </a:solidFill>
              </a:rPr>
              <a:t>, err);</a:t>
            </a:r>
            <a:endParaRPr sz="2600">
              <a:solidFill>
                <a:schemeClr val="dk1"/>
              </a:solidFill>
            </a:endParaRPr>
          </a:p>
          <a:p>
            <a:pPr indent="0" lvl="0" marL="0" rtl="0" algn="l">
              <a:spcBef>
                <a:spcPts val="0"/>
              </a:spcBef>
              <a:spcAft>
                <a:spcPts val="0"/>
              </a:spcAft>
              <a:buNone/>
            </a:pPr>
            <a:r>
              <a:rPr lang="en" sz="2600">
                <a:solidFill>
                  <a:schemeClr val="dk1"/>
                </a:solidFill>
              </a:rPr>
              <a:t>   });</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Movies on the Console</a:t>
            </a:r>
            <a:endParaRPr/>
          </a:p>
        </p:txBody>
      </p:sp>
      <p:sp>
        <p:nvSpPr>
          <p:cNvPr id="614" name="Google Shape;614;p8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FF"/>
                </a:solidFill>
              </a:rPr>
              <a:t>0</a:t>
            </a:r>
            <a:r>
              <a:rPr lang="en" sz="2800">
                <a:solidFill>
                  <a:schemeClr val="dk1"/>
                </a:solidFill>
              </a:rPr>
              <a:t>jcXPNADLLFvN6ru7AqG =&gt;</a:t>
            </a:r>
            <a:endParaRPr sz="2800">
              <a:solidFill>
                <a:schemeClr val="dk1"/>
              </a:solidFill>
            </a:endParaRPr>
          </a:p>
          <a:p>
            <a:pPr indent="457200" lvl="0" marL="0" rtl="0" algn="l">
              <a:spcBef>
                <a:spcPts val="0"/>
              </a:spcBef>
              <a:spcAft>
                <a:spcPts val="0"/>
              </a:spcAft>
              <a:buClr>
                <a:schemeClr val="dk1"/>
              </a:buClr>
              <a:buSzPts val="1100"/>
              <a:buFont typeface="Arial"/>
              <a:buNone/>
            </a:pPr>
            <a:r>
              <a:rPr lang="en" sz="2800">
                <a:solidFill>
                  <a:schemeClr val="dk1"/>
                </a:solidFill>
              </a:rPr>
              <a:t>{ rating: </a:t>
            </a:r>
            <a:r>
              <a:rPr b="1" lang="en" sz="2800">
                <a:solidFill>
                  <a:srgbClr val="008000"/>
                </a:solidFill>
              </a:rPr>
              <a:t>'PG-13'</a:t>
            </a:r>
            <a:r>
              <a:rPr lang="en" sz="2800">
                <a:solidFill>
                  <a:schemeClr val="dk1"/>
                </a:solidFill>
              </a:rPr>
              <a:t>, </a:t>
            </a:r>
            <a:r>
              <a:rPr lang="en" sz="2800">
                <a:solidFill>
                  <a:srgbClr val="458383"/>
                </a:solidFill>
              </a:rPr>
              <a:t>title</a:t>
            </a:r>
            <a:r>
              <a:rPr lang="en" sz="2800">
                <a:solidFill>
                  <a:schemeClr val="dk1"/>
                </a:solidFill>
              </a:rPr>
              <a:t>: </a:t>
            </a:r>
            <a:r>
              <a:rPr b="1" lang="en" sz="2800">
                <a:solidFill>
                  <a:srgbClr val="008000"/>
                </a:solidFill>
              </a:rPr>
              <a:t>'Avatar' </a:t>
            </a:r>
            <a:r>
              <a:rPr lang="en" sz="2800">
                <a:solidFill>
                  <a:schemeClr val="dk1"/>
                </a:solidFill>
              </a:rPr>
              <a:t>}</a:t>
            </a:r>
            <a:endParaRPr sz="2800">
              <a:solidFill>
                <a:schemeClr val="dk1"/>
              </a:solidFill>
            </a:endParaRPr>
          </a:p>
          <a:p>
            <a:pPr indent="0" lvl="0" marL="0" rtl="0" algn="l">
              <a:spcBef>
                <a:spcPts val="0"/>
              </a:spcBef>
              <a:spcAft>
                <a:spcPts val="0"/>
              </a:spcAft>
              <a:buNone/>
            </a:pPr>
            <a:r>
              <a:rPr lang="en" sz="2800">
                <a:solidFill>
                  <a:schemeClr val="dk1"/>
                </a:solidFill>
              </a:rPr>
              <a:t>DSo0iQTdgU93pwWIhG9C =&gt;</a:t>
            </a:r>
            <a:endParaRPr sz="2800">
              <a:solidFill>
                <a:schemeClr val="dk1"/>
              </a:solidFill>
            </a:endParaRPr>
          </a:p>
          <a:p>
            <a:pPr indent="457200" lvl="0" marL="0" rtl="0" algn="l">
              <a:spcBef>
                <a:spcPts val="0"/>
              </a:spcBef>
              <a:spcAft>
                <a:spcPts val="0"/>
              </a:spcAft>
              <a:buClr>
                <a:schemeClr val="dk1"/>
              </a:buClr>
              <a:buSzPts val="1100"/>
              <a:buFont typeface="Arial"/>
              <a:buNone/>
            </a:pPr>
            <a:r>
              <a:rPr lang="en" sz="2800">
                <a:solidFill>
                  <a:schemeClr val="dk1"/>
                </a:solidFill>
              </a:rPr>
              <a:t>{ rating: </a:t>
            </a:r>
            <a:r>
              <a:rPr b="1" lang="en" sz="2800">
                <a:solidFill>
                  <a:srgbClr val="008000"/>
                </a:solidFill>
              </a:rPr>
              <a:t>'R'</a:t>
            </a:r>
            <a:r>
              <a:rPr lang="en" sz="2800">
                <a:solidFill>
                  <a:schemeClr val="dk1"/>
                </a:solidFill>
              </a:rPr>
              <a:t>, </a:t>
            </a:r>
            <a:r>
              <a:rPr lang="en" sz="2800">
                <a:solidFill>
                  <a:srgbClr val="458383"/>
                </a:solidFill>
              </a:rPr>
              <a:t>title</a:t>
            </a:r>
            <a:r>
              <a:rPr lang="en" sz="2800">
                <a:solidFill>
                  <a:schemeClr val="dk1"/>
                </a:solidFill>
              </a:rPr>
              <a:t>: </a:t>
            </a:r>
            <a:r>
              <a:rPr b="1" lang="en" sz="2800">
                <a:solidFill>
                  <a:srgbClr val="008000"/>
                </a:solidFill>
              </a:rPr>
              <a:t>'Terminator 2' </a:t>
            </a:r>
            <a:r>
              <a:rPr lang="en" sz="2800">
                <a:solidFill>
                  <a:schemeClr val="dk1"/>
                </a:solidFill>
              </a:rPr>
              <a:t>}</a:t>
            </a:r>
            <a:endParaRPr sz="2800">
              <a:solidFill>
                <a:schemeClr val="dk1"/>
              </a:solidFill>
            </a:endParaRPr>
          </a:p>
          <a:p>
            <a:pPr indent="0" lvl="0" marL="0" rtl="0" algn="l">
              <a:spcBef>
                <a:spcPts val="0"/>
              </a:spcBef>
              <a:spcAft>
                <a:spcPts val="0"/>
              </a:spcAft>
              <a:buNone/>
            </a:pPr>
            <a:r>
              <a:rPr lang="en" sz="2800">
                <a:solidFill>
                  <a:schemeClr val="dk1"/>
                </a:solidFill>
              </a:rPr>
              <a:t>WM09l3QeQmk25wh4Lw2P =&gt;</a:t>
            </a:r>
            <a:endParaRPr sz="2800">
              <a:solidFill>
                <a:schemeClr val="dk1"/>
              </a:solidFill>
            </a:endParaRPr>
          </a:p>
          <a:p>
            <a:pPr indent="457200" lvl="0" marL="0" rtl="0" algn="l">
              <a:spcBef>
                <a:spcPts val="0"/>
              </a:spcBef>
              <a:spcAft>
                <a:spcPts val="0"/>
              </a:spcAft>
              <a:buClr>
                <a:schemeClr val="dk1"/>
              </a:buClr>
              <a:buSzPts val="1100"/>
              <a:buFont typeface="Arial"/>
              <a:buNone/>
            </a:pPr>
            <a:r>
              <a:rPr lang="en" sz="2800">
                <a:solidFill>
                  <a:schemeClr val="dk1"/>
                </a:solidFill>
              </a:rPr>
              <a:t>{ rating: </a:t>
            </a:r>
            <a:r>
              <a:rPr b="1" lang="en" sz="2800">
                <a:solidFill>
                  <a:srgbClr val="008000"/>
                </a:solidFill>
              </a:rPr>
              <a:t>'PG-13'</a:t>
            </a:r>
            <a:r>
              <a:rPr lang="en" sz="2800">
                <a:solidFill>
                  <a:schemeClr val="dk1"/>
                </a:solidFill>
              </a:rPr>
              <a:t>, </a:t>
            </a:r>
            <a:r>
              <a:rPr lang="en" sz="2800">
                <a:solidFill>
                  <a:srgbClr val="458383"/>
                </a:solidFill>
              </a:rPr>
              <a:t>title</a:t>
            </a:r>
            <a:r>
              <a:rPr lang="en" sz="2800">
                <a:solidFill>
                  <a:schemeClr val="dk1"/>
                </a:solidFill>
              </a:rPr>
              <a:t>: </a:t>
            </a:r>
            <a:r>
              <a:rPr b="1" lang="en" sz="2800">
                <a:solidFill>
                  <a:srgbClr val="008000"/>
                </a:solidFill>
              </a:rPr>
              <a:t>'Titanic' </a:t>
            </a:r>
            <a:r>
              <a:rPr lang="en" sz="2800">
                <a:solidFill>
                  <a:schemeClr val="dk1"/>
                </a:solidFill>
              </a:rPr>
              <a:t>}</a:t>
            </a:r>
            <a:endParaRPr sz="2800">
              <a:solidFill>
                <a:schemeClr val="dk1"/>
              </a:solidFill>
            </a:endParaRPr>
          </a:p>
          <a:p>
            <a:pPr indent="0" lvl="0" marL="0" rtl="0" algn="l">
              <a:spcBef>
                <a:spcPts val="0"/>
              </a:spcBef>
              <a:spcAft>
                <a:spcPts val="0"/>
              </a:spcAft>
              <a:buNone/>
            </a:pPr>
            <a:r>
              <a:rPr lang="en" sz="2800">
                <a:solidFill>
                  <a:schemeClr val="dk1"/>
                </a:solidFill>
              </a:rPr>
              <a:t>zx3iHdwVgCMgT3Gcw4Rb =&gt;</a:t>
            </a:r>
            <a:endParaRPr sz="2800">
              <a:solidFill>
                <a:schemeClr val="dk1"/>
              </a:solidFill>
            </a:endParaRPr>
          </a:p>
          <a:p>
            <a:pPr indent="457200" lvl="0" marL="0" rtl="0" algn="l">
              <a:spcBef>
                <a:spcPts val="0"/>
              </a:spcBef>
              <a:spcAft>
                <a:spcPts val="0"/>
              </a:spcAft>
              <a:buNone/>
            </a:pPr>
            <a:r>
              <a:rPr lang="en" sz="2800">
                <a:solidFill>
                  <a:schemeClr val="dk1"/>
                </a:solidFill>
              </a:rPr>
              <a:t>{ title: </a:t>
            </a:r>
            <a:r>
              <a:rPr b="1" lang="en" sz="2800">
                <a:solidFill>
                  <a:srgbClr val="008000"/>
                </a:solidFill>
              </a:rPr>
              <a:t>'Aliens'</a:t>
            </a:r>
            <a:r>
              <a:rPr lang="en" sz="2800">
                <a:solidFill>
                  <a:schemeClr val="dk1"/>
                </a:solidFill>
              </a:rPr>
              <a:t>, rating: </a:t>
            </a:r>
            <a:r>
              <a:rPr b="1" lang="en" sz="2800">
                <a:solidFill>
                  <a:srgbClr val="008000"/>
                </a:solidFill>
              </a:rPr>
              <a:t>'R' </a:t>
            </a:r>
            <a:r>
              <a:rPr lang="en" sz="2800">
                <a:solidFill>
                  <a:schemeClr val="dk1"/>
                </a:solidFill>
              </a:rPr>
              <a:t>}</a:t>
            </a:r>
            <a:endParaRPr sz="2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1"/>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a:p>
            <a:pPr indent="0" lvl="0" marL="0" rtl="0" algn="ctr">
              <a:spcBef>
                <a:spcPts val="0"/>
              </a:spcBef>
              <a:spcAft>
                <a:spcPts val="0"/>
              </a:spcAft>
              <a:buNone/>
            </a:pPr>
            <a:r>
              <a:rPr lang="en" sz="8500"/>
              <a:t>server.js</a:t>
            </a:r>
            <a:endParaRPr sz="8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500"/>
              <a:t>S</a:t>
            </a:r>
            <a:r>
              <a:rPr b="1" lang="en" sz="10000"/>
              <a:t>ETTING</a:t>
            </a:r>
            <a:r>
              <a:rPr b="1" lang="en" sz="11500"/>
              <a:t> </a:t>
            </a:r>
            <a:r>
              <a:rPr b="1" lang="en" sz="10000"/>
              <a:t>UP</a:t>
            </a:r>
            <a:endParaRPr b="1" sz="10000"/>
          </a:p>
          <a:p>
            <a:pPr indent="0" lvl="0" marL="0" rtl="0" algn="ctr">
              <a:spcBef>
                <a:spcPts val="0"/>
              </a:spcBef>
              <a:spcAft>
                <a:spcPts val="0"/>
              </a:spcAft>
              <a:buNone/>
            </a:pPr>
            <a:r>
              <a:rPr b="1" lang="en" sz="11500"/>
              <a:t>F</a:t>
            </a:r>
            <a:r>
              <a:rPr b="1" lang="en" sz="10000"/>
              <a:t>IRESTORE</a:t>
            </a:r>
            <a:endParaRPr b="1" sz="10000"/>
          </a:p>
          <a:p>
            <a:pPr indent="0" lvl="0" marL="0" rtl="0" algn="ctr">
              <a:spcBef>
                <a:spcPts val="0"/>
              </a:spcBef>
              <a:spcAft>
                <a:spcPts val="0"/>
              </a:spcAft>
              <a:buNone/>
            </a:pPr>
            <a:r>
              <a:rPr b="1" lang="en" sz="11500"/>
              <a:t>&amp; N</a:t>
            </a:r>
            <a:r>
              <a:rPr b="1" lang="en" sz="10000"/>
              <a:t>ODE.JS</a:t>
            </a:r>
            <a:endParaRPr b="1" sz="10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2"/>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500"/>
              <a:t>I</a:t>
            </a:r>
            <a:r>
              <a:rPr b="1" lang="en" sz="10000"/>
              <a:t>NTERACTING</a:t>
            </a:r>
            <a:endParaRPr b="1" sz="10000"/>
          </a:p>
          <a:p>
            <a:pPr indent="0" lvl="0" marL="0" rtl="0" algn="ctr">
              <a:spcBef>
                <a:spcPts val="0"/>
              </a:spcBef>
              <a:spcAft>
                <a:spcPts val="0"/>
              </a:spcAft>
              <a:buNone/>
            </a:pPr>
            <a:r>
              <a:rPr b="1" lang="en" sz="11500"/>
              <a:t>w/ F</a:t>
            </a:r>
            <a:r>
              <a:rPr b="1" lang="en" sz="10000"/>
              <a:t>IRESTORE</a:t>
            </a:r>
            <a:endParaRPr b="1" sz="10000"/>
          </a:p>
          <a:p>
            <a:pPr indent="0" lvl="0" marL="0" rtl="0" algn="ctr">
              <a:spcBef>
                <a:spcPts val="0"/>
              </a:spcBef>
              <a:spcAft>
                <a:spcPts val="0"/>
              </a:spcAft>
              <a:buNone/>
            </a:pPr>
            <a:r>
              <a:rPr b="1" lang="en" sz="10000"/>
              <a:t>FROM</a:t>
            </a:r>
            <a:r>
              <a:rPr b="1" lang="en" sz="11500"/>
              <a:t> N</a:t>
            </a:r>
            <a:r>
              <a:rPr b="1" lang="en" sz="10000"/>
              <a:t>ODE.JS</a:t>
            </a:r>
            <a:endParaRPr b="1" sz="10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Reading Data from Firestore with Node.js</a:t>
            </a:r>
            <a:endParaRPr sz="8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data with Cloud Firestore</a:t>
            </a:r>
            <a:endParaRPr/>
          </a:p>
        </p:txBody>
      </p:sp>
      <p:sp>
        <p:nvSpPr>
          <p:cNvPr id="635" name="Google Shape;635;p8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T</a:t>
            </a:r>
            <a:r>
              <a:rPr lang="en" sz="2900"/>
              <a:t>wo ways to retrieve data stored in Cloud Firestore</a:t>
            </a:r>
            <a:endParaRPr sz="2900"/>
          </a:p>
          <a:p>
            <a:pPr indent="-412750" lvl="0" marL="457200" rtl="0" algn="l">
              <a:spcBef>
                <a:spcPts val="0"/>
              </a:spcBef>
              <a:spcAft>
                <a:spcPts val="0"/>
              </a:spcAft>
              <a:buSzPts val="2900"/>
              <a:buChar char="●"/>
            </a:pPr>
            <a:r>
              <a:rPr lang="en" sz="2900"/>
              <a:t>Both can be used with documents, collections of documents, or the results of queries:</a:t>
            </a:r>
            <a:endParaRPr sz="2900"/>
          </a:p>
          <a:p>
            <a:pPr indent="-387350" lvl="1" marL="914400" rtl="0" algn="l">
              <a:spcBef>
                <a:spcPts val="0"/>
              </a:spcBef>
              <a:spcAft>
                <a:spcPts val="0"/>
              </a:spcAft>
              <a:buSzPts val="2500"/>
              <a:buChar char="○"/>
            </a:pPr>
            <a:r>
              <a:rPr lang="en" sz="2500"/>
              <a:t>Call a method to get the data.</a:t>
            </a:r>
            <a:endParaRPr sz="2500"/>
          </a:p>
          <a:p>
            <a:pPr indent="-387350" lvl="1" marL="914400" rtl="0" algn="l">
              <a:spcBef>
                <a:spcPts val="0"/>
              </a:spcBef>
              <a:spcAft>
                <a:spcPts val="0"/>
              </a:spcAft>
              <a:buSzPts val="2500"/>
              <a:buChar char="○"/>
            </a:pPr>
            <a:r>
              <a:rPr lang="en" sz="2500"/>
              <a:t>Set a listener to receive data-change events.</a:t>
            </a:r>
            <a:endParaRPr sz="2500"/>
          </a:p>
          <a:p>
            <a:pPr indent="-412750" lvl="0" marL="457200" rtl="0" algn="l">
              <a:spcBef>
                <a:spcPts val="0"/>
              </a:spcBef>
              <a:spcAft>
                <a:spcPts val="0"/>
              </a:spcAft>
              <a:buSzPts val="2900"/>
              <a:buChar char="●"/>
            </a:pPr>
            <a:r>
              <a:rPr lang="en" sz="2900"/>
              <a:t>When you set a listener, Cloud Firestore sends your listener an initial snapshot of the data, and then another snapshot each time the document changes.</a:t>
            </a:r>
            <a:endParaRPr sz="29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a document by ID with </a:t>
            </a:r>
            <a:r>
              <a:rPr lang="en">
                <a:highlight>
                  <a:srgbClr val="B6D7A8"/>
                </a:highlight>
              </a:rPr>
              <a:t>doc()</a:t>
            </a:r>
            <a:endParaRPr>
              <a:highlight>
                <a:srgbClr val="B6D7A8"/>
              </a:highlight>
            </a:endParaRPr>
          </a:p>
        </p:txBody>
      </p:sp>
      <p:sp>
        <p:nvSpPr>
          <p:cNvPr id="641" name="Google Shape;641;p8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550">
                <a:solidFill>
                  <a:srgbClr val="000080"/>
                </a:solidFill>
              </a:rPr>
              <a:t>let </a:t>
            </a:r>
            <a:r>
              <a:rPr lang="en" sz="2550">
                <a:solidFill>
                  <a:srgbClr val="458383"/>
                </a:solidFill>
              </a:rPr>
              <a:t>cityRef </a:t>
            </a:r>
            <a:r>
              <a:rPr lang="en" sz="2550">
                <a:solidFill>
                  <a:schemeClr val="dk1"/>
                </a:solidFill>
              </a:rPr>
              <a:t>= </a:t>
            </a:r>
            <a:r>
              <a:rPr lang="en" sz="2550">
                <a:solidFill>
                  <a:srgbClr val="458383"/>
                </a:solidFill>
              </a:rPr>
              <a:t>db</a:t>
            </a:r>
            <a:r>
              <a:rPr lang="en" sz="2550">
                <a:solidFill>
                  <a:schemeClr val="dk1"/>
                </a:solidFill>
              </a:rPr>
              <a:t>.</a:t>
            </a:r>
            <a:r>
              <a:rPr lang="en" sz="2550">
                <a:solidFill>
                  <a:srgbClr val="7A7A43"/>
                </a:solidFill>
              </a:rPr>
              <a:t>collection</a:t>
            </a:r>
            <a:r>
              <a:rPr lang="en" sz="2550">
                <a:solidFill>
                  <a:schemeClr val="dk1"/>
                </a:solidFill>
              </a:rPr>
              <a:t>(</a:t>
            </a:r>
            <a:r>
              <a:rPr b="1" lang="en" sz="2550">
                <a:solidFill>
                  <a:srgbClr val="008000"/>
                </a:solidFill>
              </a:rPr>
              <a:t>'cities'</a:t>
            </a:r>
            <a:r>
              <a:rPr lang="en" sz="2550">
                <a:solidFill>
                  <a:schemeClr val="dk1"/>
                </a:solidFill>
              </a:rPr>
              <a:t>).</a:t>
            </a:r>
            <a:r>
              <a:rPr lang="en" sz="2550">
                <a:solidFill>
                  <a:srgbClr val="7A7A43"/>
                </a:solidFill>
                <a:highlight>
                  <a:srgbClr val="B6D7A8"/>
                </a:highlight>
              </a:rPr>
              <a:t>doc</a:t>
            </a:r>
            <a:r>
              <a:rPr lang="en" sz="2550">
                <a:solidFill>
                  <a:schemeClr val="dk1"/>
                </a:solidFill>
                <a:highlight>
                  <a:srgbClr val="B6D7A8"/>
                </a:highlight>
              </a:rPr>
              <a:t>(</a:t>
            </a:r>
            <a:r>
              <a:rPr b="1" lang="en" sz="2550">
                <a:solidFill>
                  <a:srgbClr val="008000"/>
                </a:solidFill>
                <a:highlight>
                  <a:srgbClr val="B6D7A8"/>
                </a:highlight>
              </a:rPr>
              <a:t>'SF'</a:t>
            </a:r>
            <a:r>
              <a:rPr lang="en" sz="2550">
                <a:solidFill>
                  <a:schemeClr val="dk1"/>
                </a:solidFill>
                <a:highlight>
                  <a:srgbClr val="B6D7A8"/>
                </a:highlight>
              </a:rPr>
              <a:t>)</a:t>
            </a:r>
            <a:r>
              <a:rPr lang="en" sz="2550">
                <a:solidFill>
                  <a:schemeClr val="dk1"/>
                </a:solidFill>
              </a:rPr>
              <a:t>;</a:t>
            </a:r>
            <a:endParaRPr sz="2550">
              <a:solidFill>
                <a:schemeClr val="dk1"/>
              </a:solidFill>
            </a:endParaRPr>
          </a:p>
          <a:p>
            <a:pPr indent="0" lvl="0" marL="457200" rtl="0" algn="l">
              <a:spcBef>
                <a:spcPts val="0"/>
              </a:spcBef>
              <a:spcAft>
                <a:spcPts val="0"/>
              </a:spcAft>
              <a:buNone/>
            </a:pPr>
            <a:r>
              <a:rPr b="1" lang="en" sz="2550">
                <a:solidFill>
                  <a:srgbClr val="000080"/>
                </a:solidFill>
              </a:rPr>
              <a:t>let </a:t>
            </a:r>
            <a:r>
              <a:rPr lang="en" sz="2550">
                <a:solidFill>
                  <a:srgbClr val="458383"/>
                </a:solidFill>
              </a:rPr>
              <a:t>getDoc </a:t>
            </a:r>
            <a:r>
              <a:rPr lang="en" sz="2550">
                <a:solidFill>
                  <a:schemeClr val="dk1"/>
                </a:solidFill>
              </a:rPr>
              <a:t>= </a:t>
            </a:r>
            <a:r>
              <a:rPr lang="en" sz="2550">
                <a:solidFill>
                  <a:srgbClr val="458383"/>
                </a:solidFill>
              </a:rPr>
              <a:t>cityRef</a:t>
            </a:r>
            <a:r>
              <a:rPr lang="en" sz="2550">
                <a:solidFill>
                  <a:schemeClr val="dk1"/>
                </a:solidFill>
              </a:rPr>
              <a:t>.</a:t>
            </a:r>
            <a:r>
              <a:rPr lang="en" sz="2550">
                <a:solidFill>
                  <a:srgbClr val="7A7A43"/>
                </a:solidFill>
              </a:rPr>
              <a:t>get</a:t>
            </a:r>
            <a:r>
              <a:rPr lang="en" sz="2550">
                <a:solidFill>
                  <a:schemeClr val="dk1"/>
                </a:solidFill>
              </a:rPr>
              <a:t>()</a:t>
            </a:r>
            <a:endParaRPr sz="2550">
              <a:solidFill>
                <a:schemeClr val="dk1"/>
              </a:solidFill>
            </a:endParaRPr>
          </a:p>
          <a:p>
            <a:pPr indent="0" lvl="0" marL="457200" rtl="0" algn="l">
              <a:spcBef>
                <a:spcPts val="0"/>
              </a:spcBef>
              <a:spcAft>
                <a:spcPts val="0"/>
              </a:spcAft>
              <a:buNone/>
            </a:pPr>
            <a:r>
              <a:rPr lang="en" sz="2550">
                <a:solidFill>
                  <a:schemeClr val="dk1"/>
                </a:solidFill>
              </a:rPr>
              <a:t>   .</a:t>
            </a:r>
            <a:r>
              <a:rPr lang="en" sz="2550">
                <a:solidFill>
                  <a:srgbClr val="7A7A43"/>
                </a:solidFill>
              </a:rPr>
              <a:t>then</a:t>
            </a:r>
            <a:r>
              <a:rPr lang="en" sz="2550">
                <a:solidFill>
                  <a:schemeClr val="dk1"/>
                </a:solidFill>
              </a:rPr>
              <a:t>(doc =&gt; {</a:t>
            </a:r>
            <a:endParaRPr sz="2550">
              <a:solidFill>
                <a:schemeClr val="dk1"/>
              </a:solidFill>
            </a:endParaRPr>
          </a:p>
          <a:p>
            <a:pPr indent="0" lvl="0" marL="457200" rtl="0" algn="l">
              <a:spcBef>
                <a:spcPts val="0"/>
              </a:spcBef>
              <a:spcAft>
                <a:spcPts val="0"/>
              </a:spcAft>
              <a:buNone/>
            </a:pPr>
            <a:r>
              <a:rPr lang="en" sz="2550">
                <a:solidFill>
                  <a:schemeClr val="dk1"/>
                </a:solidFill>
              </a:rPr>
              <a:t>       </a:t>
            </a:r>
            <a:r>
              <a:rPr b="1" lang="en" sz="2550">
                <a:solidFill>
                  <a:srgbClr val="000080"/>
                </a:solidFill>
              </a:rPr>
              <a:t>if </a:t>
            </a:r>
            <a:r>
              <a:rPr lang="en" sz="2550">
                <a:solidFill>
                  <a:schemeClr val="dk1"/>
                </a:solidFill>
              </a:rPr>
              <a:t>(!doc.</a:t>
            </a:r>
            <a:r>
              <a:rPr b="1" lang="en" sz="2550">
                <a:solidFill>
                  <a:srgbClr val="660E7A"/>
                </a:solidFill>
              </a:rPr>
              <a:t>exists</a:t>
            </a:r>
            <a:r>
              <a:rPr lang="en" sz="2550">
                <a:solidFill>
                  <a:schemeClr val="dk1"/>
                </a:solidFill>
              </a:rPr>
              <a:t>) {</a:t>
            </a:r>
            <a:endParaRPr sz="2550">
              <a:solidFill>
                <a:schemeClr val="dk1"/>
              </a:solidFill>
            </a:endParaRPr>
          </a:p>
          <a:p>
            <a:pPr indent="0" lvl="0" marL="457200" rtl="0" algn="l">
              <a:spcBef>
                <a:spcPts val="0"/>
              </a:spcBef>
              <a:spcAft>
                <a:spcPts val="0"/>
              </a:spcAft>
              <a:buNone/>
            </a:pPr>
            <a:r>
              <a:rPr lang="en" sz="2550">
                <a:solidFill>
                  <a:schemeClr val="dk1"/>
                </a:solidFill>
              </a:rPr>
              <a:t>           </a:t>
            </a:r>
            <a:r>
              <a:rPr b="1" i="1" lang="en" sz="2550">
                <a:solidFill>
                  <a:srgbClr val="660E7A"/>
                </a:solidFill>
              </a:rPr>
              <a:t>console</a:t>
            </a:r>
            <a:r>
              <a:rPr lang="en" sz="2550">
                <a:solidFill>
                  <a:schemeClr val="dk1"/>
                </a:solidFill>
              </a:rPr>
              <a:t>.</a:t>
            </a:r>
            <a:r>
              <a:rPr lang="en" sz="2550">
                <a:solidFill>
                  <a:srgbClr val="7A7A43"/>
                </a:solidFill>
              </a:rPr>
              <a:t>log</a:t>
            </a:r>
            <a:r>
              <a:rPr lang="en" sz="2550">
                <a:solidFill>
                  <a:schemeClr val="dk1"/>
                </a:solidFill>
              </a:rPr>
              <a:t>(</a:t>
            </a:r>
            <a:r>
              <a:rPr b="1" lang="en" sz="2550">
                <a:solidFill>
                  <a:srgbClr val="008000"/>
                </a:solidFill>
              </a:rPr>
              <a:t>'No such document!'</a:t>
            </a:r>
            <a:r>
              <a:rPr lang="en" sz="2550">
                <a:solidFill>
                  <a:schemeClr val="dk1"/>
                </a:solidFill>
              </a:rPr>
              <a:t>);</a:t>
            </a:r>
            <a:endParaRPr sz="2550">
              <a:solidFill>
                <a:schemeClr val="dk1"/>
              </a:solidFill>
            </a:endParaRPr>
          </a:p>
          <a:p>
            <a:pPr indent="0" lvl="0" marL="457200" rtl="0" algn="l">
              <a:spcBef>
                <a:spcPts val="0"/>
              </a:spcBef>
              <a:spcAft>
                <a:spcPts val="0"/>
              </a:spcAft>
              <a:buNone/>
            </a:pPr>
            <a:r>
              <a:rPr lang="en" sz="2550">
                <a:solidFill>
                  <a:schemeClr val="dk1"/>
                </a:solidFill>
              </a:rPr>
              <a:t>       } </a:t>
            </a:r>
            <a:r>
              <a:rPr b="1" lang="en" sz="2550">
                <a:solidFill>
                  <a:srgbClr val="000080"/>
                </a:solidFill>
              </a:rPr>
              <a:t>else </a:t>
            </a:r>
            <a:r>
              <a:rPr lang="en" sz="2550">
                <a:solidFill>
                  <a:schemeClr val="dk1"/>
                </a:solidFill>
              </a:rPr>
              <a:t>{</a:t>
            </a:r>
            <a:endParaRPr sz="2550">
              <a:solidFill>
                <a:schemeClr val="dk1"/>
              </a:solidFill>
            </a:endParaRPr>
          </a:p>
          <a:p>
            <a:pPr indent="0" lvl="0" marL="457200" rtl="0" algn="l">
              <a:spcBef>
                <a:spcPts val="0"/>
              </a:spcBef>
              <a:spcAft>
                <a:spcPts val="0"/>
              </a:spcAft>
              <a:buNone/>
            </a:pPr>
            <a:r>
              <a:rPr lang="en" sz="2550">
                <a:solidFill>
                  <a:schemeClr val="dk1"/>
                </a:solidFill>
              </a:rPr>
              <a:t>           </a:t>
            </a:r>
            <a:r>
              <a:rPr b="1" i="1" lang="en" sz="2550">
                <a:solidFill>
                  <a:srgbClr val="660E7A"/>
                </a:solidFill>
              </a:rPr>
              <a:t>console</a:t>
            </a:r>
            <a:r>
              <a:rPr lang="en" sz="2550">
                <a:solidFill>
                  <a:schemeClr val="dk1"/>
                </a:solidFill>
              </a:rPr>
              <a:t>.</a:t>
            </a:r>
            <a:r>
              <a:rPr lang="en" sz="2550">
                <a:solidFill>
                  <a:srgbClr val="7A7A43"/>
                </a:solidFill>
              </a:rPr>
              <a:t>log</a:t>
            </a:r>
            <a:r>
              <a:rPr lang="en" sz="2550">
                <a:solidFill>
                  <a:schemeClr val="dk1"/>
                </a:solidFill>
              </a:rPr>
              <a:t>(</a:t>
            </a:r>
            <a:r>
              <a:rPr b="1" lang="en" sz="2550">
                <a:solidFill>
                  <a:srgbClr val="008000"/>
                </a:solidFill>
              </a:rPr>
              <a:t>'Document data:'</a:t>
            </a:r>
            <a:r>
              <a:rPr lang="en" sz="2550">
                <a:solidFill>
                  <a:schemeClr val="dk1"/>
                </a:solidFill>
              </a:rPr>
              <a:t>, doc.</a:t>
            </a:r>
            <a:r>
              <a:rPr lang="en" sz="2550">
                <a:solidFill>
                  <a:srgbClr val="7A7A43"/>
                </a:solidFill>
              </a:rPr>
              <a:t>data</a:t>
            </a:r>
            <a:r>
              <a:rPr lang="en" sz="2550">
                <a:solidFill>
                  <a:schemeClr val="dk1"/>
                </a:solidFill>
              </a:rPr>
              <a:t>());</a:t>
            </a:r>
            <a:endParaRPr sz="2550">
              <a:solidFill>
                <a:schemeClr val="dk1"/>
              </a:solidFill>
            </a:endParaRPr>
          </a:p>
          <a:p>
            <a:pPr indent="0" lvl="0" marL="457200" rtl="0" algn="l">
              <a:spcBef>
                <a:spcPts val="0"/>
              </a:spcBef>
              <a:spcAft>
                <a:spcPts val="0"/>
              </a:spcAft>
              <a:buNone/>
            </a:pPr>
            <a:r>
              <a:rPr lang="en" sz="2550">
                <a:solidFill>
                  <a:schemeClr val="dk1"/>
                </a:solidFill>
              </a:rPr>
              <a:t>       }</a:t>
            </a:r>
            <a:endParaRPr sz="2550">
              <a:solidFill>
                <a:schemeClr val="dk1"/>
              </a:solidFill>
            </a:endParaRPr>
          </a:p>
          <a:p>
            <a:pPr indent="0" lvl="0" marL="457200" rtl="0" algn="l">
              <a:spcBef>
                <a:spcPts val="0"/>
              </a:spcBef>
              <a:spcAft>
                <a:spcPts val="0"/>
              </a:spcAft>
              <a:buNone/>
            </a:pPr>
            <a:r>
              <a:rPr lang="en" sz="2550">
                <a:solidFill>
                  <a:schemeClr val="dk1"/>
                </a:solidFill>
              </a:rPr>
              <a:t>   })</a:t>
            </a:r>
            <a:endParaRPr sz="3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multiple documents from collection with </a:t>
            </a:r>
            <a:r>
              <a:rPr lang="en">
                <a:highlight>
                  <a:srgbClr val="B6D7A8"/>
                </a:highlight>
              </a:rPr>
              <a:t>where</a:t>
            </a:r>
            <a:endParaRPr>
              <a:highlight>
                <a:srgbClr val="B6D7A8"/>
              </a:highlight>
            </a:endParaRPr>
          </a:p>
        </p:txBody>
      </p:sp>
      <p:sp>
        <p:nvSpPr>
          <p:cNvPr id="647" name="Google Shape;647;p8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350">
                <a:solidFill>
                  <a:srgbClr val="000080"/>
                </a:solidFill>
              </a:rPr>
              <a:t>let </a:t>
            </a:r>
            <a:r>
              <a:rPr lang="en" sz="2350">
                <a:solidFill>
                  <a:srgbClr val="458383"/>
                </a:solidFill>
              </a:rPr>
              <a:t>citiesRef </a:t>
            </a:r>
            <a:r>
              <a:rPr lang="en" sz="2350">
                <a:solidFill>
                  <a:schemeClr val="dk1"/>
                </a:solidFill>
              </a:rPr>
              <a:t>= </a:t>
            </a:r>
            <a:r>
              <a:rPr lang="en" sz="2350">
                <a:solidFill>
                  <a:srgbClr val="458383"/>
                </a:solidFill>
              </a:rPr>
              <a:t>db</a:t>
            </a:r>
            <a:r>
              <a:rPr lang="en" sz="2350">
                <a:solidFill>
                  <a:schemeClr val="dk1"/>
                </a:solidFill>
              </a:rPr>
              <a:t>.</a:t>
            </a:r>
            <a:r>
              <a:rPr lang="en" sz="2350">
                <a:solidFill>
                  <a:srgbClr val="7A7A43"/>
                </a:solidFill>
              </a:rPr>
              <a:t>collection</a:t>
            </a:r>
            <a:r>
              <a:rPr lang="en" sz="2350">
                <a:solidFill>
                  <a:schemeClr val="dk1"/>
                </a:solidFill>
              </a:rPr>
              <a:t>(</a:t>
            </a:r>
            <a:r>
              <a:rPr b="1" lang="en" sz="2350">
                <a:solidFill>
                  <a:srgbClr val="008000"/>
                </a:solidFill>
              </a:rPr>
              <a:t>'cities'</a:t>
            </a:r>
            <a:r>
              <a:rPr lang="en" sz="2350">
                <a:solidFill>
                  <a:schemeClr val="dk1"/>
                </a:solidFill>
              </a:rPr>
              <a:t>);</a:t>
            </a:r>
            <a:endParaRPr sz="2350">
              <a:solidFill>
                <a:schemeClr val="dk1"/>
              </a:solidFill>
            </a:endParaRPr>
          </a:p>
          <a:p>
            <a:pPr indent="0" lvl="0" marL="457200" rtl="0" algn="l">
              <a:spcBef>
                <a:spcPts val="0"/>
              </a:spcBef>
              <a:spcAft>
                <a:spcPts val="0"/>
              </a:spcAft>
              <a:buNone/>
            </a:pPr>
            <a:r>
              <a:rPr b="1" lang="en" sz="2350">
                <a:solidFill>
                  <a:srgbClr val="000080"/>
                </a:solidFill>
              </a:rPr>
              <a:t>let </a:t>
            </a:r>
            <a:r>
              <a:rPr lang="en" sz="2350">
                <a:solidFill>
                  <a:srgbClr val="458383"/>
                </a:solidFill>
              </a:rPr>
              <a:t>query </a:t>
            </a:r>
            <a:r>
              <a:rPr lang="en" sz="2350">
                <a:solidFill>
                  <a:schemeClr val="dk1"/>
                </a:solidFill>
              </a:rPr>
              <a:t>= </a:t>
            </a:r>
            <a:r>
              <a:rPr lang="en" sz="2350">
                <a:solidFill>
                  <a:srgbClr val="458383"/>
                </a:solidFill>
              </a:rPr>
              <a:t>citiesRef</a:t>
            </a:r>
            <a:r>
              <a:rPr lang="en" sz="2350">
                <a:solidFill>
                  <a:schemeClr val="dk1"/>
                </a:solidFill>
              </a:rPr>
              <a:t>.</a:t>
            </a:r>
            <a:r>
              <a:rPr lang="en" sz="2350">
                <a:solidFill>
                  <a:srgbClr val="7A7A43"/>
                </a:solidFill>
                <a:highlight>
                  <a:srgbClr val="B6D7A8"/>
                </a:highlight>
              </a:rPr>
              <a:t>where</a:t>
            </a:r>
            <a:r>
              <a:rPr lang="en" sz="2350">
                <a:solidFill>
                  <a:schemeClr val="dk1"/>
                </a:solidFill>
              </a:rPr>
              <a:t>(</a:t>
            </a:r>
            <a:r>
              <a:rPr b="1" lang="en" sz="2350">
                <a:solidFill>
                  <a:srgbClr val="008000"/>
                </a:solidFill>
              </a:rPr>
              <a:t>'capital'</a:t>
            </a:r>
            <a:r>
              <a:rPr lang="en" sz="2350">
                <a:solidFill>
                  <a:schemeClr val="dk1"/>
                </a:solidFill>
              </a:rPr>
              <a:t>, </a:t>
            </a:r>
            <a:r>
              <a:rPr b="1" lang="en" sz="2350">
                <a:solidFill>
                  <a:srgbClr val="008000"/>
                </a:solidFill>
              </a:rPr>
              <a:t>'=='</a:t>
            </a:r>
            <a:r>
              <a:rPr lang="en" sz="2350">
                <a:solidFill>
                  <a:schemeClr val="dk1"/>
                </a:solidFill>
              </a:rPr>
              <a:t>, </a:t>
            </a:r>
            <a:r>
              <a:rPr b="1" lang="en" sz="2350">
                <a:solidFill>
                  <a:srgbClr val="000080"/>
                </a:solidFill>
              </a:rPr>
              <a:t>true</a:t>
            </a:r>
            <a:r>
              <a:rPr lang="en" sz="2350">
                <a:solidFill>
                  <a:schemeClr val="dk1"/>
                </a:solidFill>
              </a:rPr>
              <a:t>).</a:t>
            </a:r>
            <a:r>
              <a:rPr lang="en" sz="2350">
                <a:solidFill>
                  <a:srgbClr val="7A7A43"/>
                </a:solidFill>
              </a:rPr>
              <a:t>get</a:t>
            </a:r>
            <a:r>
              <a:rPr lang="en" sz="2350">
                <a:solidFill>
                  <a:schemeClr val="dk1"/>
                </a:solidFill>
              </a:rPr>
              <a:t>()</a:t>
            </a:r>
            <a:endParaRPr sz="2350">
              <a:solidFill>
                <a:schemeClr val="dk1"/>
              </a:solidFill>
            </a:endParaRPr>
          </a:p>
          <a:p>
            <a:pPr indent="0" lvl="0" marL="457200" rtl="0" algn="l">
              <a:spcBef>
                <a:spcPts val="0"/>
              </a:spcBef>
              <a:spcAft>
                <a:spcPts val="0"/>
              </a:spcAft>
              <a:buNone/>
            </a:pPr>
            <a:r>
              <a:rPr lang="en" sz="2350">
                <a:solidFill>
                  <a:schemeClr val="dk1"/>
                </a:solidFill>
              </a:rPr>
              <a:t>   .</a:t>
            </a:r>
            <a:r>
              <a:rPr lang="en" sz="2350">
                <a:solidFill>
                  <a:srgbClr val="7A7A43"/>
                </a:solidFill>
              </a:rPr>
              <a:t>then</a:t>
            </a:r>
            <a:r>
              <a:rPr lang="en" sz="2350">
                <a:solidFill>
                  <a:schemeClr val="dk1"/>
                </a:solidFill>
              </a:rPr>
              <a:t>(</a:t>
            </a:r>
            <a:r>
              <a:rPr lang="en" sz="2350">
                <a:solidFill>
                  <a:schemeClr val="dk1"/>
                </a:solidFill>
              </a:rPr>
              <a:t>snapshot</a:t>
            </a:r>
            <a:r>
              <a:rPr lang="en" sz="2350">
                <a:solidFill>
                  <a:schemeClr val="dk1"/>
                </a:solidFill>
              </a:rPr>
              <a:t> =&gt; {</a:t>
            </a:r>
            <a:endParaRPr sz="2350">
              <a:solidFill>
                <a:schemeClr val="dk1"/>
              </a:solidFill>
            </a:endParaRPr>
          </a:p>
          <a:p>
            <a:pPr indent="0" lvl="0" marL="457200" rtl="0" algn="l">
              <a:spcBef>
                <a:spcPts val="0"/>
              </a:spcBef>
              <a:spcAft>
                <a:spcPts val="0"/>
              </a:spcAft>
              <a:buNone/>
            </a:pPr>
            <a:r>
              <a:rPr lang="en" sz="2350">
                <a:solidFill>
                  <a:schemeClr val="dk1"/>
                </a:solidFill>
              </a:rPr>
              <a:t>       </a:t>
            </a:r>
            <a:r>
              <a:rPr b="1" lang="en" sz="2350">
                <a:solidFill>
                  <a:srgbClr val="000080"/>
                </a:solidFill>
              </a:rPr>
              <a:t>if </a:t>
            </a:r>
            <a:r>
              <a:rPr lang="en" sz="2350">
                <a:solidFill>
                  <a:schemeClr val="dk1"/>
                </a:solidFill>
              </a:rPr>
              <a:t>(snapshot.</a:t>
            </a:r>
            <a:r>
              <a:rPr b="1" lang="en" sz="2350">
                <a:solidFill>
                  <a:srgbClr val="660E7A"/>
                </a:solidFill>
              </a:rPr>
              <a:t>empty</a:t>
            </a:r>
            <a:r>
              <a:rPr lang="en" sz="2350">
                <a:solidFill>
                  <a:schemeClr val="dk1"/>
                </a:solidFill>
              </a:rPr>
              <a:t>) {</a:t>
            </a:r>
            <a:endParaRPr sz="2350">
              <a:solidFill>
                <a:schemeClr val="dk1"/>
              </a:solidFill>
            </a:endParaRPr>
          </a:p>
          <a:p>
            <a:pPr indent="0" lvl="0" marL="457200" rtl="0" algn="l">
              <a:spcBef>
                <a:spcPts val="0"/>
              </a:spcBef>
              <a:spcAft>
                <a:spcPts val="0"/>
              </a:spcAft>
              <a:buNone/>
            </a:pPr>
            <a:r>
              <a:rPr lang="en" sz="2350">
                <a:solidFill>
                  <a:schemeClr val="dk1"/>
                </a:solidFill>
              </a:rPr>
              <a:t>           </a:t>
            </a:r>
            <a:r>
              <a:rPr b="1" i="1" lang="en" sz="2350">
                <a:solidFill>
                  <a:srgbClr val="660E7A"/>
                </a:solidFill>
              </a:rPr>
              <a:t>console</a:t>
            </a:r>
            <a:r>
              <a:rPr lang="en" sz="2350">
                <a:solidFill>
                  <a:schemeClr val="dk1"/>
                </a:solidFill>
              </a:rPr>
              <a:t>.</a:t>
            </a:r>
            <a:r>
              <a:rPr lang="en" sz="2350">
                <a:solidFill>
                  <a:srgbClr val="7A7A43"/>
                </a:solidFill>
              </a:rPr>
              <a:t>log</a:t>
            </a:r>
            <a:r>
              <a:rPr lang="en" sz="2350">
                <a:solidFill>
                  <a:schemeClr val="dk1"/>
                </a:solidFill>
              </a:rPr>
              <a:t>(</a:t>
            </a:r>
            <a:r>
              <a:rPr b="1" lang="en" sz="2350">
                <a:solidFill>
                  <a:srgbClr val="008000"/>
                </a:solidFill>
              </a:rPr>
              <a:t>'No matching documents.'</a:t>
            </a:r>
            <a:r>
              <a:rPr lang="en" sz="2350">
                <a:solidFill>
                  <a:schemeClr val="dk1"/>
                </a:solidFill>
              </a:rPr>
              <a:t>);</a:t>
            </a:r>
            <a:endParaRPr sz="2350">
              <a:solidFill>
                <a:schemeClr val="dk1"/>
              </a:solidFill>
            </a:endParaRPr>
          </a:p>
          <a:p>
            <a:pPr indent="0" lvl="0" marL="457200" rtl="0" algn="l">
              <a:spcBef>
                <a:spcPts val="0"/>
              </a:spcBef>
              <a:spcAft>
                <a:spcPts val="0"/>
              </a:spcAft>
              <a:buNone/>
            </a:pPr>
            <a:r>
              <a:rPr lang="en" sz="2350">
                <a:solidFill>
                  <a:schemeClr val="dk1"/>
                </a:solidFill>
              </a:rPr>
              <a:t>           </a:t>
            </a:r>
            <a:r>
              <a:rPr b="1" lang="en" sz="2350">
                <a:solidFill>
                  <a:srgbClr val="000080"/>
                </a:solidFill>
              </a:rPr>
              <a:t>return</a:t>
            </a:r>
            <a:r>
              <a:rPr lang="en" sz="2350">
                <a:solidFill>
                  <a:schemeClr val="dk1"/>
                </a:solidFill>
              </a:rPr>
              <a:t>;</a:t>
            </a:r>
            <a:endParaRPr sz="2350">
              <a:solidFill>
                <a:schemeClr val="dk1"/>
              </a:solidFill>
            </a:endParaRPr>
          </a:p>
          <a:p>
            <a:pPr indent="0" lvl="0" marL="457200" rtl="0" algn="l">
              <a:spcBef>
                <a:spcPts val="0"/>
              </a:spcBef>
              <a:spcAft>
                <a:spcPts val="0"/>
              </a:spcAft>
              <a:buNone/>
            </a:pPr>
            <a:r>
              <a:rPr lang="en" sz="2350">
                <a:solidFill>
                  <a:schemeClr val="dk1"/>
                </a:solidFill>
              </a:rPr>
              <a:t>       }</a:t>
            </a:r>
            <a:endParaRPr sz="2350">
              <a:solidFill>
                <a:schemeClr val="dk1"/>
              </a:solidFill>
            </a:endParaRPr>
          </a:p>
          <a:p>
            <a:pPr indent="0" lvl="0" marL="457200" rtl="0" algn="l">
              <a:spcBef>
                <a:spcPts val="0"/>
              </a:spcBef>
              <a:spcAft>
                <a:spcPts val="0"/>
              </a:spcAft>
              <a:buNone/>
            </a:pPr>
            <a:r>
              <a:rPr lang="en" sz="2350">
                <a:solidFill>
                  <a:schemeClr val="dk1"/>
                </a:solidFill>
              </a:rPr>
              <a:t>       snapshot.</a:t>
            </a:r>
            <a:r>
              <a:rPr lang="en" sz="2350">
                <a:solidFill>
                  <a:srgbClr val="7A7A43"/>
                </a:solidFill>
              </a:rPr>
              <a:t>forEach</a:t>
            </a:r>
            <a:r>
              <a:rPr lang="en" sz="2350">
                <a:solidFill>
                  <a:schemeClr val="dk1"/>
                </a:solidFill>
              </a:rPr>
              <a:t>(doc =&gt; {</a:t>
            </a:r>
            <a:endParaRPr sz="2350">
              <a:solidFill>
                <a:schemeClr val="dk1"/>
              </a:solidFill>
            </a:endParaRPr>
          </a:p>
          <a:p>
            <a:pPr indent="0" lvl="0" marL="457200" rtl="0" algn="l">
              <a:spcBef>
                <a:spcPts val="0"/>
              </a:spcBef>
              <a:spcAft>
                <a:spcPts val="0"/>
              </a:spcAft>
              <a:buNone/>
            </a:pPr>
            <a:r>
              <a:rPr lang="en" sz="2350">
                <a:solidFill>
                  <a:schemeClr val="dk1"/>
                </a:solidFill>
              </a:rPr>
              <a:t>           </a:t>
            </a:r>
            <a:r>
              <a:rPr b="1" i="1" lang="en" sz="2350">
                <a:solidFill>
                  <a:srgbClr val="660E7A"/>
                </a:solidFill>
              </a:rPr>
              <a:t>console</a:t>
            </a:r>
            <a:r>
              <a:rPr lang="en" sz="2350">
                <a:solidFill>
                  <a:schemeClr val="dk1"/>
                </a:solidFill>
              </a:rPr>
              <a:t>.</a:t>
            </a:r>
            <a:r>
              <a:rPr lang="en" sz="2350">
                <a:solidFill>
                  <a:srgbClr val="7A7A43"/>
                </a:solidFill>
              </a:rPr>
              <a:t>log</a:t>
            </a:r>
            <a:r>
              <a:rPr lang="en" sz="2350">
                <a:solidFill>
                  <a:schemeClr val="dk1"/>
                </a:solidFill>
              </a:rPr>
              <a:t>(doc.</a:t>
            </a:r>
            <a:r>
              <a:rPr b="1" lang="en" sz="2350">
                <a:solidFill>
                  <a:srgbClr val="660E7A"/>
                </a:solidFill>
              </a:rPr>
              <a:t>id</a:t>
            </a:r>
            <a:r>
              <a:rPr lang="en" sz="2350">
                <a:solidFill>
                  <a:schemeClr val="dk1"/>
                </a:solidFill>
              </a:rPr>
              <a:t>, </a:t>
            </a:r>
            <a:r>
              <a:rPr b="1" lang="en" sz="2350">
                <a:solidFill>
                  <a:srgbClr val="008000"/>
                </a:solidFill>
              </a:rPr>
              <a:t>'=&gt;'</a:t>
            </a:r>
            <a:r>
              <a:rPr lang="en" sz="2350">
                <a:solidFill>
                  <a:schemeClr val="dk1"/>
                </a:solidFill>
              </a:rPr>
              <a:t>, doc.</a:t>
            </a:r>
            <a:r>
              <a:rPr lang="en" sz="2350">
                <a:solidFill>
                  <a:srgbClr val="7A7A43"/>
                </a:solidFill>
              </a:rPr>
              <a:t>data</a:t>
            </a:r>
            <a:r>
              <a:rPr lang="en" sz="2350">
                <a:solidFill>
                  <a:schemeClr val="dk1"/>
                </a:solidFill>
              </a:rPr>
              <a:t>());</a:t>
            </a:r>
            <a:endParaRPr sz="2350">
              <a:solidFill>
                <a:schemeClr val="dk1"/>
              </a:solidFill>
            </a:endParaRPr>
          </a:p>
          <a:p>
            <a:pPr indent="0" lvl="0" marL="457200" rtl="0" algn="l">
              <a:spcBef>
                <a:spcPts val="0"/>
              </a:spcBef>
              <a:spcAft>
                <a:spcPts val="0"/>
              </a:spcAft>
              <a:buNone/>
            </a:pPr>
            <a:r>
              <a:rPr lang="en" sz="2350">
                <a:solidFill>
                  <a:schemeClr val="dk1"/>
                </a:solidFill>
              </a:rPr>
              <a:t>       });})</a:t>
            </a:r>
            <a:endParaRPr sz="31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Retrieve all documents in a collection by omitting where() </a:t>
            </a:r>
            <a:endParaRPr sz="2600"/>
          </a:p>
          <a:p>
            <a:pPr indent="0" lvl="0" marL="457200" rtl="0" algn="l">
              <a:spcBef>
                <a:spcPts val="1600"/>
              </a:spcBef>
              <a:spcAft>
                <a:spcPts val="0"/>
              </a:spcAft>
              <a:buNone/>
            </a:pPr>
            <a:r>
              <a:rPr b="1" lang="en" sz="2600">
                <a:solidFill>
                  <a:srgbClr val="000080"/>
                </a:solidFill>
              </a:rPr>
              <a:t>let </a:t>
            </a:r>
            <a:r>
              <a:rPr lang="en" sz="2600">
                <a:solidFill>
                  <a:srgbClr val="458383"/>
                </a:solidFill>
              </a:rPr>
              <a:t>citiesRef </a:t>
            </a:r>
            <a:r>
              <a:rPr lang="en" sz="2600">
                <a:solidFill>
                  <a:schemeClr val="dk1"/>
                </a:solidFill>
              </a:rPr>
              <a:t>= </a:t>
            </a:r>
            <a:r>
              <a:rPr lang="en" sz="2600">
                <a:solidFill>
                  <a:srgbClr val="458383"/>
                </a:solidFill>
              </a:rPr>
              <a:t>db</a:t>
            </a:r>
            <a:r>
              <a:rPr lang="en" sz="2600">
                <a:solidFill>
                  <a:schemeClr val="dk1"/>
                </a:solidFill>
              </a:rPr>
              <a:t>.</a:t>
            </a:r>
            <a:r>
              <a:rPr lang="en" sz="2600">
                <a:solidFill>
                  <a:srgbClr val="7A7A43"/>
                </a:solidFill>
              </a:rPr>
              <a:t>collection</a:t>
            </a:r>
            <a:r>
              <a:rPr lang="en" sz="2600">
                <a:solidFill>
                  <a:schemeClr val="dk1"/>
                </a:solidFill>
              </a:rPr>
              <a:t>(</a:t>
            </a:r>
            <a:r>
              <a:rPr b="1" lang="en" sz="2600">
                <a:solidFill>
                  <a:srgbClr val="008000"/>
                </a:solidFill>
              </a:rPr>
              <a:t>'cities'</a:t>
            </a:r>
            <a:r>
              <a:rPr lang="en" sz="2600">
                <a:solidFill>
                  <a:schemeClr val="dk1"/>
                </a:solidFill>
              </a:rPr>
              <a:t>);</a:t>
            </a:r>
            <a:endParaRPr sz="2600">
              <a:solidFill>
                <a:schemeClr val="dk1"/>
              </a:solidFill>
            </a:endParaRPr>
          </a:p>
          <a:p>
            <a:pPr indent="0" lvl="0" marL="457200" rtl="0" algn="l">
              <a:spcBef>
                <a:spcPts val="0"/>
              </a:spcBef>
              <a:spcAft>
                <a:spcPts val="0"/>
              </a:spcAft>
              <a:buNone/>
            </a:pPr>
            <a:r>
              <a:rPr b="1" lang="en" sz="2600">
                <a:solidFill>
                  <a:srgbClr val="000080"/>
                </a:solidFill>
              </a:rPr>
              <a:t>let </a:t>
            </a:r>
            <a:r>
              <a:rPr lang="en" sz="2600">
                <a:solidFill>
                  <a:srgbClr val="458383"/>
                </a:solidFill>
              </a:rPr>
              <a:t>allCities </a:t>
            </a:r>
            <a:r>
              <a:rPr lang="en" sz="2600">
                <a:solidFill>
                  <a:schemeClr val="dk1"/>
                </a:solidFill>
              </a:rPr>
              <a:t>= </a:t>
            </a:r>
            <a:r>
              <a:rPr lang="en" sz="2600">
                <a:solidFill>
                  <a:srgbClr val="458383"/>
                </a:solidFill>
              </a:rPr>
              <a:t>citiesRef</a:t>
            </a:r>
            <a:r>
              <a:rPr lang="en" sz="2600">
                <a:solidFill>
                  <a:schemeClr val="dk1"/>
                </a:solidFill>
              </a:rPr>
              <a:t>.</a:t>
            </a:r>
            <a:r>
              <a:rPr lang="en" sz="2600">
                <a:solidFill>
                  <a:srgbClr val="7A7A43"/>
                </a:solidFill>
              </a:rPr>
              <a:t>get</a:t>
            </a:r>
            <a:r>
              <a:rPr lang="en" sz="2600">
                <a:solidFill>
                  <a:schemeClr val="dk1"/>
                </a:solidFill>
              </a:rPr>
              <a:t>()</a:t>
            </a:r>
            <a:endParaRPr sz="2600">
              <a:solidFill>
                <a:schemeClr val="dk1"/>
              </a:solidFill>
            </a:endParaRPr>
          </a:p>
          <a:p>
            <a:pPr indent="0" lvl="0" marL="457200" rtl="0" algn="l">
              <a:spcBef>
                <a:spcPts val="0"/>
              </a:spcBef>
              <a:spcAft>
                <a:spcPts val="0"/>
              </a:spcAft>
              <a:buNone/>
            </a:pPr>
            <a:r>
              <a:rPr lang="en" sz="2600">
                <a:solidFill>
                  <a:schemeClr val="dk1"/>
                </a:solidFill>
              </a:rPr>
              <a:t>   .</a:t>
            </a:r>
            <a:r>
              <a:rPr lang="en" sz="2600">
                <a:solidFill>
                  <a:srgbClr val="7A7A43"/>
                </a:solidFill>
              </a:rPr>
              <a:t>then</a:t>
            </a:r>
            <a:r>
              <a:rPr lang="en" sz="2600">
                <a:solidFill>
                  <a:schemeClr val="dk1"/>
                </a:solidFill>
              </a:rPr>
              <a:t>(snapshot =&gt; {</a:t>
            </a:r>
            <a:endParaRPr sz="2600">
              <a:solidFill>
                <a:schemeClr val="dk1"/>
              </a:solidFill>
            </a:endParaRPr>
          </a:p>
          <a:p>
            <a:pPr indent="0" lvl="0" marL="457200" rtl="0" algn="l">
              <a:spcBef>
                <a:spcPts val="0"/>
              </a:spcBef>
              <a:spcAft>
                <a:spcPts val="0"/>
              </a:spcAft>
              <a:buNone/>
            </a:pPr>
            <a:r>
              <a:rPr lang="en" sz="2600">
                <a:solidFill>
                  <a:schemeClr val="dk1"/>
                </a:solidFill>
              </a:rPr>
              <a:t>       snapshot.</a:t>
            </a:r>
            <a:r>
              <a:rPr lang="en" sz="2600">
                <a:solidFill>
                  <a:srgbClr val="7A7A43"/>
                </a:solidFill>
              </a:rPr>
              <a:t>forEach</a:t>
            </a:r>
            <a:r>
              <a:rPr lang="en" sz="2600">
                <a:solidFill>
                  <a:schemeClr val="dk1"/>
                </a:solidFill>
              </a:rPr>
              <a:t>(doc =&gt; {</a:t>
            </a:r>
            <a:endParaRPr sz="2600">
              <a:solidFill>
                <a:schemeClr val="dk1"/>
              </a:solidFill>
            </a:endParaRPr>
          </a:p>
          <a:p>
            <a:pPr indent="0" lvl="0" marL="457200" rtl="0" algn="l">
              <a:spcBef>
                <a:spcPts val="0"/>
              </a:spcBef>
              <a:spcAft>
                <a:spcPts val="0"/>
              </a:spcAft>
              <a:buNone/>
            </a:pPr>
            <a:r>
              <a:rPr lang="en" sz="2600">
                <a:solidFill>
                  <a:schemeClr val="dk1"/>
                </a:solidFill>
              </a:rPr>
              <a:t>           </a:t>
            </a:r>
            <a:r>
              <a:rPr b="1" i="1" lang="en" sz="2600">
                <a:solidFill>
                  <a:srgbClr val="660E7A"/>
                </a:solidFill>
              </a:rPr>
              <a:t>console</a:t>
            </a:r>
            <a:r>
              <a:rPr lang="en" sz="2600">
                <a:solidFill>
                  <a:schemeClr val="dk1"/>
                </a:solidFill>
              </a:rPr>
              <a:t>.</a:t>
            </a:r>
            <a:r>
              <a:rPr lang="en" sz="2600">
                <a:solidFill>
                  <a:srgbClr val="7A7A43"/>
                </a:solidFill>
              </a:rPr>
              <a:t>log</a:t>
            </a:r>
            <a:r>
              <a:rPr lang="en" sz="2600">
                <a:solidFill>
                  <a:schemeClr val="dk1"/>
                </a:solidFill>
              </a:rPr>
              <a:t>(doc.</a:t>
            </a:r>
            <a:r>
              <a:rPr b="1" lang="en" sz="2600">
                <a:solidFill>
                  <a:srgbClr val="660E7A"/>
                </a:solidFill>
              </a:rPr>
              <a:t>id</a:t>
            </a:r>
            <a:r>
              <a:rPr lang="en" sz="2600">
                <a:solidFill>
                  <a:schemeClr val="dk1"/>
                </a:solidFill>
              </a:rPr>
              <a:t>, </a:t>
            </a:r>
            <a:r>
              <a:rPr b="1" lang="en" sz="2600">
                <a:solidFill>
                  <a:srgbClr val="008000"/>
                </a:solidFill>
              </a:rPr>
              <a:t>'=&gt;'</a:t>
            </a:r>
            <a:r>
              <a:rPr lang="en" sz="2600">
                <a:solidFill>
                  <a:schemeClr val="dk1"/>
                </a:solidFill>
              </a:rPr>
              <a:t>, doc.</a:t>
            </a:r>
            <a:r>
              <a:rPr lang="en" sz="2600">
                <a:solidFill>
                  <a:srgbClr val="7A7A43"/>
                </a:solidFill>
              </a:rPr>
              <a:t>data</a:t>
            </a:r>
            <a:r>
              <a:rPr lang="en" sz="2600">
                <a:solidFill>
                  <a:schemeClr val="dk1"/>
                </a:solidFill>
              </a:rPr>
              <a:t>());</a:t>
            </a:r>
            <a:endParaRPr sz="2600">
              <a:solidFill>
                <a:schemeClr val="dk1"/>
              </a:solidFill>
            </a:endParaRPr>
          </a:p>
          <a:p>
            <a:pPr indent="0" lvl="0" marL="457200" rtl="0" algn="l">
              <a:spcBef>
                <a:spcPts val="0"/>
              </a:spcBef>
              <a:spcAft>
                <a:spcPts val="0"/>
              </a:spcAft>
              <a:buNone/>
            </a:pPr>
            <a:r>
              <a:rPr lang="en" sz="2600">
                <a:solidFill>
                  <a:schemeClr val="dk1"/>
                </a:solidFill>
              </a:rPr>
              <a:t>       });</a:t>
            </a:r>
            <a:endParaRPr sz="2600">
              <a:solidFill>
                <a:schemeClr val="dk1"/>
              </a:solidFill>
            </a:endParaRPr>
          </a:p>
          <a:p>
            <a:pPr indent="0" lvl="0" marL="457200" rtl="0" algn="l">
              <a:spcBef>
                <a:spcPts val="0"/>
              </a:spcBef>
              <a:spcAft>
                <a:spcPts val="0"/>
              </a:spcAft>
              <a:buNone/>
            </a:pPr>
            <a:r>
              <a:rPr lang="en" sz="2600">
                <a:solidFill>
                  <a:schemeClr val="dk1"/>
                </a:solidFill>
              </a:rPr>
              <a:t>   })</a:t>
            </a:r>
            <a:endParaRPr sz="2600"/>
          </a:p>
        </p:txBody>
      </p:sp>
      <p:sp>
        <p:nvSpPr>
          <p:cNvPr id="653" name="Google Shape;653;p8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all documents in a collection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The getCollections() method of the Cloud Firestore server client libraries lists all subcollections of a document reference.</a:t>
            </a:r>
            <a:endParaRPr/>
          </a:p>
          <a:p>
            <a:pPr indent="0" lvl="0" marL="457200" rtl="0" algn="l">
              <a:spcBef>
                <a:spcPts val="1600"/>
              </a:spcBef>
              <a:spcAft>
                <a:spcPts val="0"/>
              </a:spcAft>
              <a:buNone/>
            </a:pPr>
            <a:r>
              <a:rPr b="1" lang="en">
                <a:solidFill>
                  <a:srgbClr val="000080"/>
                </a:solidFill>
              </a:rPr>
              <a:t>let </a:t>
            </a:r>
            <a:r>
              <a:rPr lang="en">
                <a:solidFill>
                  <a:srgbClr val="458383"/>
                </a:solidFill>
              </a:rPr>
              <a:t>sfRef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'cities'</a:t>
            </a:r>
            <a:r>
              <a:rPr lang="en">
                <a:solidFill>
                  <a:schemeClr val="dk1"/>
                </a:solidFill>
              </a:rPr>
              <a:t>).</a:t>
            </a:r>
            <a:r>
              <a:rPr lang="en">
                <a:solidFill>
                  <a:srgbClr val="7A7A43"/>
                </a:solidFill>
              </a:rPr>
              <a:t>doc</a:t>
            </a:r>
            <a:r>
              <a:rPr lang="en">
                <a:solidFill>
                  <a:schemeClr val="dk1"/>
                </a:solidFill>
              </a:rPr>
              <a:t>(</a:t>
            </a:r>
            <a:r>
              <a:rPr b="1" lang="en">
                <a:solidFill>
                  <a:srgbClr val="008000"/>
                </a:solidFill>
              </a:rPr>
              <a:t>'SF'</a:t>
            </a:r>
            <a:r>
              <a:rPr lang="en">
                <a:solidFill>
                  <a:schemeClr val="dk1"/>
                </a:solidFill>
              </a:rPr>
              <a:t>);</a:t>
            </a:r>
            <a:endParaRPr>
              <a:solidFill>
                <a:schemeClr val="dk1"/>
              </a:solidFill>
            </a:endParaRPr>
          </a:p>
          <a:p>
            <a:pPr indent="0" lvl="0" marL="457200" rtl="0" algn="l">
              <a:spcBef>
                <a:spcPts val="0"/>
              </a:spcBef>
              <a:spcAft>
                <a:spcPts val="0"/>
              </a:spcAft>
              <a:buNone/>
            </a:pPr>
            <a:r>
              <a:rPr lang="en">
                <a:solidFill>
                  <a:srgbClr val="458383"/>
                </a:solidFill>
              </a:rPr>
              <a:t>sfRef</a:t>
            </a:r>
            <a:r>
              <a:rPr lang="en">
                <a:solidFill>
                  <a:schemeClr val="dk1"/>
                </a:solidFill>
              </a:rPr>
              <a:t>.</a:t>
            </a:r>
            <a:r>
              <a:rPr lang="en">
                <a:solidFill>
                  <a:srgbClr val="7A7A43"/>
                </a:solidFill>
              </a:rPr>
              <a:t>listCollections</a:t>
            </a:r>
            <a:r>
              <a:rPr lang="en">
                <a:solidFill>
                  <a:schemeClr val="dk1"/>
                </a:solidFill>
              </a:rPr>
              <a:t>().</a:t>
            </a:r>
            <a:r>
              <a:rPr lang="en">
                <a:solidFill>
                  <a:srgbClr val="7A7A43"/>
                </a:solidFill>
              </a:rPr>
              <a:t>then</a:t>
            </a:r>
            <a:r>
              <a:rPr lang="en">
                <a:solidFill>
                  <a:schemeClr val="dk1"/>
                </a:solidFill>
              </a:rPr>
              <a:t>(collections =&gt; {</a:t>
            </a:r>
            <a:endParaRPr>
              <a:solidFill>
                <a:schemeClr val="dk1"/>
              </a:solidFill>
            </a:endParaRPr>
          </a:p>
          <a:p>
            <a:pPr indent="0" lvl="0" marL="457200" rtl="0" algn="l">
              <a:spcBef>
                <a:spcPts val="0"/>
              </a:spcBef>
              <a:spcAft>
                <a:spcPts val="0"/>
              </a:spcAft>
              <a:buNone/>
            </a:pPr>
            <a:r>
              <a:rPr lang="en">
                <a:solidFill>
                  <a:schemeClr val="dk1"/>
                </a:solidFill>
              </a:rPr>
              <a:t>   collections.</a:t>
            </a:r>
            <a:r>
              <a:rPr lang="en">
                <a:solidFill>
                  <a:srgbClr val="7A7A43"/>
                </a:solidFill>
              </a:rPr>
              <a:t>forEach</a:t>
            </a:r>
            <a:r>
              <a:rPr lang="en">
                <a:solidFill>
                  <a:schemeClr val="dk1"/>
                </a:solidFill>
              </a:rPr>
              <a:t>(collection =&gt; {</a:t>
            </a:r>
            <a:endParaRPr>
              <a:solidFill>
                <a:schemeClr val="dk1"/>
              </a:solidFill>
            </a:endParaRPr>
          </a:p>
          <a:p>
            <a:pPr indent="0" lvl="0" marL="457200" rtl="0" algn="l">
              <a:spcBef>
                <a:spcPts val="0"/>
              </a:spcBef>
              <a:spcAft>
                <a:spcPts val="0"/>
              </a:spcAft>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'Found subcollection with id:'</a:t>
            </a:r>
            <a:r>
              <a:rPr lang="en">
                <a:solidFill>
                  <a:schemeClr val="dk1"/>
                </a:solidFill>
              </a:rPr>
              <a:t>,</a:t>
            </a:r>
            <a:endParaRPr>
              <a:solidFill>
                <a:schemeClr val="dk1"/>
              </a:solidFill>
            </a:endParaRPr>
          </a:p>
          <a:p>
            <a:pPr indent="457200" lvl="0" marL="914400" rtl="0" algn="l">
              <a:spcBef>
                <a:spcPts val="0"/>
              </a:spcBef>
              <a:spcAft>
                <a:spcPts val="0"/>
              </a:spcAft>
              <a:buNone/>
            </a:pPr>
            <a:r>
              <a:rPr lang="en">
                <a:solidFill>
                  <a:schemeClr val="dk1"/>
                </a:solidFill>
              </a:rPr>
              <a:t>collection.</a:t>
            </a:r>
            <a:r>
              <a:rPr b="1" lang="en">
                <a:solidFill>
                  <a:srgbClr val="660E7A"/>
                </a:solidFill>
              </a:rPr>
              <a:t>id</a:t>
            </a:r>
            <a:r>
              <a:rPr lang="en">
                <a:solidFill>
                  <a:schemeClr val="dk1"/>
                </a:solidFill>
              </a:rPr>
              <a:t>);</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457200" rtl="0" algn="l">
              <a:spcBef>
                <a:spcPts val="0"/>
              </a:spcBef>
              <a:spcAft>
                <a:spcPts val="0"/>
              </a:spcAft>
              <a:buNone/>
            </a:pPr>
            <a:r>
              <a:rPr lang="en">
                <a:solidFill>
                  <a:schemeClr val="dk1"/>
                </a:solidFill>
              </a:rPr>
              <a:t>});</a:t>
            </a:r>
            <a:endParaRPr/>
          </a:p>
        </p:txBody>
      </p:sp>
      <p:sp>
        <p:nvSpPr>
          <p:cNvPr id="659" name="Google Shape;659;p8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 subcollections with getCollections()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9"/>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a:p>
            <a:pPr indent="0" lvl="0" marL="0" rtl="0" algn="ctr">
              <a:spcBef>
                <a:spcPts val="0"/>
              </a:spcBef>
              <a:spcAft>
                <a:spcPts val="0"/>
              </a:spcAft>
              <a:buNone/>
            </a:pPr>
            <a:r>
              <a:rPr lang="en" sz="8500"/>
              <a:t>findAll(), findById()</a:t>
            </a:r>
            <a:endParaRPr sz="8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0"/>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Adding Data to Firestore with Node.js</a:t>
            </a:r>
            <a:endParaRPr sz="85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To create or overwrite a single document, use the set() method:</a:t>
            </a:r>
            <a:endParaRPr sz="2900"/>
          </a:p>
          <a:p>
            <a:pPr indent="0" lvl="0" marL="457200" rtl="0" algn="l">
              <a:spcBef>
                <a:spcPts val="1600"/>
              </a:spcBef>
              <a:spcAft>
                <a:spcPts val="0"/>
              </a:spcAft>
              <a:buNone/>
            </a:pPr>
            <a:r>
              <a:rPr lang="en" sz="2900">
                <a:solidFill>
                  <a:srgbClr val="458383"/>
                </a:solidFill>
              </a:rPr>
              <a:t>db</a:t>
            </a:r>
            <a:r>
              <a:rPr lang="en" sz="2900">
                <a:solidFill>
                  <a:schemeClr val="dk1"/>
                </a:solidFill>
              </a:rPr>
              <a:t>.</a:t>
            </a:r>
            <a:r>
              <a:rPr lang="en" sz="2900">
                <a:solidFill>
                  <a:srgbClr val="7A7A43"/>
                </a:solidFill>
              </a:rPr>
              <a:t>collection</a:t>
            </a:r>
            <a:r>
              <a:rPr lang="en" sz="2900">
                <a:solidFill>
                  <a:schemeClr val="dk1"/>
                </a:solidFill>
              </a:rPr>
              <a:t>(</a:t>
            </a:r>
            <a:r>
              <a:rPr b="1" lang="en" sz="2900">
                <a:solidFill>
                  <a:srgbClr val="008000"/>
                </a:solidFill>
              </a:rPr>
              <a:t>'cities'</a:t>
            </a:r>
            <a:r>
              <a:rPr lang="en" sz="2900">
                <a:solidFill>
                  <a:schemeClr val="dk1"/>
                </a:solidFill>
              </a:rPr>
              <a:t>)</a:t>
            </a:r>
            <a:endParaRPr sz="2900">
              <a:solidFill>
                <a:schemeClr val="dk1"/>
              </a:solidFill>
            </a:endParaRPr>
          </a:p>
          <a:p>
            <a:pPr indent="457200" lvl="0" marL="457200" rtl="0" algn="l">
              <a:spcBef>
                <a:spcPts val="0"/>
              </a:spcBef>
              <a:spcAft>
                <a:spcPts val="0"/>
              </a:spcAft>
              <a:buNone/>
            </a:pPr>
            <a:r>
              <a:rPr lang="en" sz="2900">
                <a:solidFill>
                  <a:schemeClr val="dk1"/>
                </a:solidFill>
              </a:rPr>
              <a:t>.</a:t>
            </a:r>
            <a:r>
              <a:rPr lang="en" sz="2900">
                <a:solidFill>
                  <a:srgbClr val="7A7A43"/>
                </a:solidFill>
              </a:rPr>
              <a:t>doc</a:t>
            </a:r>
            <a:r>
              <a:rPr lang="en" sz="2900">
                <a:solidFill>
                  <a:schemeClr val="dk1"/>
                </a:solidFill>
              </a:rPr>
              <a:t>(</a:t>
            </a:r>
            <a:r>
              <a:rPr b="1" lang="en" sz="2900">
                <a:solidFill>
                  <a:srgbClr val="008000"/>
                </a:solidFill>
              </a:rPr>
              <a:t>'new-city-id'</a:t>
            </a:r>
            <a:r>
              <a:rPr lang="en" sz="2900">
                <a:solidFill>
                  <a:schemeClr val="dk1"/>
                </a:solidFill>
              </a:rPr>
              <a:t>)</a:t>
            </a:r>
            <a:endParaRPr sz="2900">
              <a:solidFill>
                <a:schemeClr val="dk1"/>
              </a:solidFill>
            </a:endParaRPr>
          </a:p>
          <a:p>
            <a:pPr indent="457200" lvl="0" marL="457200" rtl="0" algn="l">
              <a:spcBef>
                <a:spcPts val="0"/>
              </a:spcBef>
              <a:spcAft>
                <a:spcPts val="0"/>
              </a:spcAft>
              <a:buNone/>
            </a:pPr>
            <a:r>
              <a:rPr lang="en" sz="2900">
                <a:solidFill>
                  <a:schemeClr val="dk1"/>
                </a:solidFill>
              </a:rPr>
              <a:t>.</a:t>
            </a:r>
            <a:r>
              <a:rPr lang="en" sz="2900">
                <a:solidFill>
                  <a:srgbClr val="7A7A43"/>
                </a:solidFill>
              </a:rPr>
              <a:t>set</a:t>
            </a:r>
            <a:r>
              <a:rPr lang="en" sz="2900">
                <a:solidFill>
                  <a:schemeClr val="dk1"/>
                </a:solidFill>
              </a:rPr>
              <a:t>(</a:t>
            </a:r>
            <a:r>
              <a:rPr lang="en" sz="2900">
                <a:solidFill>
                  <a:srgbClr val="458383"/>
                </a:solidFill>
              </a:rPr>
              <a:t>data</a:t>
            </a:r>
            <a:r>
              <a:rPr lang="en" sz="2900">
                <a:solidFill>
                  <a:schemeClr val="dk1"/>
                </a:solidFill>
              </a:rPr>
              <a:t>);</a:t>
            </a:r>
            <a:endParaRPr sz="2900"/>
          </a:p>
        </p:txBody>
      </p:sp>
      <p:sp>
        <p:nvSpPr>
          <p:cNvPr id="675" name="Google Shape;675;p9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 a document with 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Creating a Firebase Database</a:t>
            </a:r>
            <a:endParaRPr sz="85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To create or overwrite a single document, use the set() method:</a:t>
            </a:r>
            <a:endParaRPr sz="2900"/>
          </a:p>
          <a:p>
            <a:pPr indent="0" lvl="0" marL="457200" rtl="0" algn="l">
              <a:spcBef>
                <a:spcPts val="1600"/>
              </a:spcBef>
              <a:spcAft>
                <a:spcPts val="0"/>
              </a:spcAft>
              <a:buNone/>
            </a:pPr>
            <a:r>
              <a:rPr b="1" lang="en" sz="2900">
                <a:solidFill>
                  <a:srgbClr val="000080"/>
                </a:solidFill>
              </a:rPr>
              <a:t>let </a:t>
            </a:r>
            <a:r>
              <a:rPr lang="en" sz="2900">
                <a:solidFill>
                  <a:srgbClr val="458383"/>
                </a:solidFill>
              </a:rPr>
              <a:t>data </a:t>
            </a:r>
            <a:r>
              <a:rPr lang="en" sz="2900">
                <a:solidFill>
                  <a:schemeClr val="dk1"/>
                </a:solidFill>
              </a:rPr>
              <a:t>= {</a:t>
            </a:r>
            <a:endParaRPr sz="2900">
              <a:solidFill>
                <a:schemeClr val="dk1"/>
              </a:solidFill>
            </a:endParaRPr>
          </a:p>
          <a:p>
            <a:pPr indent="0" lvl="0" marL="457200" rtl="0" algn="l">
              <a:spcBef>
                <a:spcPts val="0"/>
              </a:spcBef>
              <a:spcAft>
                <a:spcPts val="0"/>
              </a:spcAft>
              <a:buNone/>
            </a:pPr>
            <a:r>
              <a:rPr lang="en" sz="2900">
                <a:solidFill>
                  <a:schemeClr val="dk1"/>
                </a:solidFill>
              </a:rPr>
              <a:t>   </a:t>
            </a:r>
            <a:r>
              <a:rPr b="1" lang="en" sz="2900">
                <a:solidFill>
                  <a:srgbClr val="660E7A"/>
                </a:solidFill>
              </a:rPr>
              <a:t>name</a:t>
            </a:r>
            <a:r>
              <a:rPr lang="en" sz="2900">
                <a:solidFill>
                  <a:schemeClr val="dk1"/>
                </a:solidFill>
              </a:rPr>
              <a:t>: </a:t>
            </a:r>
            <a:r>
              <a:rPr b="1" lang="en" sz="2900">
                <a:solidFill>
                  <a:srgbClr val="008000"/>
                </a:solidFill>
              </a:rPr>
              <a:t>'New York'</a:t>
            </a:r>
            <a:r>
              <a:rPr lang="en" sz="2900">
                <a:solidFill>
                  <a:schemeClr val="dk1"/>
                </a:solidFill>
              </a:rPr>
              <a:t>, </a:t>
            </a:r>
            <a:r>
              <a:rPr b="1" lang="en" sz="2900">
                <a:solidFill>
                  <a:srgbClr val="660E7A"/>
                </a:solidFill>
              </a:rPr>
              <a:t>state</a:t>
            </a:r>
            <a:r>
              <a:rPr lang="en" sz="2900">
                <a:solidFill>
                  <a:schemeClr val="dk1"/>
                </a:solidFill>
              </a:rPr>
              <a:t>: </a:t>
            </a:r>
            <a:r>
              <a:rPr b="1" lang="en" sz="2900">
                <a:solidFill>
                  <a:srgbClr val="008000"/>
                </a:solidFill>
              </a:rPr>
              <a:t>NY</a:t>
            </a:r>
            <a:r>
              <a:rPr lang="en" sz="2900">
                <a:solidFill>
                  <a:schemeClr val="dk1"/>
                </a:solidFill>
              </a:rPr>
              <a:t>, </a:t>
            </a:r>
            <a:r>
              <a:rPr b="1" lang="en" sz="2900">
                <a:solidFill>
                  <a:srgbClr val="660E7A"/>
                </a:solidFill>
              </a:rPr>
              <a:t>country</a:t>
            </a:r>
            <a:r>
              <a:rPr lang="en" sz="2900">
                <a:solidFill>
                  <a:schemeClr val="dk1"/>
                </a:solidFill>
              </a:rPr>
              <a:t>: </a:t>
            </a:r>
            <a:r>
              <a:rPr b="1" lang="en" sz="2900">
                <a:solidFill>
                  <a:srgbClr val="008000"/>
                </a:solidFill>
              </a:rPr>
              <a:t>'USA'</a:t>
            </a:r>
            <a:endParaRPr b="1" sz="2900">
              <a:solidFill>
                <a:srgbClr val="008000"/>
              </a:solidFill>
            </a:endParaRPr>
          </a:p>
          <a:p>
            <a:pPr indent="0" lvl="0" marL="457200" rtl="0" algn="l">
              <a:spcBef>
                <a:spcPts val="0"/>
              </a:spcBef>
              <a:spcAft>
                <a:spcPts val="0"/>
              </a:spcAft>
              <a:buNone/>
            </a:pPr>
            <a:r>
              <a:rPr lang="en" sz="2900">
                <a:solidFill>
                  <a:schemeClr val="dk1"/>
                </a:solidFill>
              </a:rPr>
              <a:t>};</a:t>
            </a:r>
            <a:endParaRPr sz="2900">
              <a:solidFill>
                <a:schemeClr val="dk1"/>
              </a:solidFill>
            </a:endParaRPr>
          </a:p>
          <a:p>
            <a:pPr indent="0" lvl="0" marL="457200" rtl="0" algn="l">
              <a:spcBef>
                <a:spcPts val="0"/>
              </a:spcBef>
              <a:spcAft>
                <a:spcPts val="0"/>
              </a:spcAft>
              <a:buNone/>
            </a:pPr>
            <a:r>
              <a:rPr i="1" lang="en" sz="2900">
                <a:solidFill>
                  <a:srgbClr val="808080"/>
                </a:solidFill>
              </a:rPr>
              <a:t>// Add new document in collection "cities" with ID 'NY'</a:t>
            </a:r>
            <a:endParaRPr i="1" sz="2900">
              <a:solidFill>
                <a:srgbClr val="808080"/>
              </a:solidFill>
            </a:endParaRPr>
          </a:p>
          <a:p>
            <a:pPr indent="0" lvl="0" marL="457200" rtl="0" algn="l">
              <a:spcBef>
                <a:spcPts val="0"/>
              </a:spcBef>
              <a:spcAft>
                <a:spcPts val="0"/>
              </a:spcAft>
              <a:buNone/>
            </a:pPr>
            <a:r>
              <a:rPr b="1" lang="en" sz="2900">
                <a:solidFill>
                  <a:srgbClr val="000080"/>
                </a:solidFill>
              </a:rPr>
              <a:t>let </a:t>
            </a:r>
            <a:r>
              <a:rPr lang="en" sz="2900">
                <a:solidFill>
                  <a:srgbClr val="458383"/>
                </a:solidFill>
              </a:rPr>
              <a:t>setDoc </a:t>
            </a:r>
            <a:r>
              <a:rPr lang="en" sz="2900">
                <a:solidFill>
                  <a:schemeClr val="dk1"/>
                </a:solidFill>
              </a:rPr>
              <a:t>= </a:t>
            </a:r>
            <a:r>
              <a:rPr lang="en" sz="2900">
                <a:solidFill>
                  <a:srgbClr val="458383"/>
                </a:solidFill>
              </a:rPr>
              <a:t>db</a:t>
            </a:r>
            <a:r>
              <a:rPr lang="en" sz="2900">
                <a:solidFill>
                  <a:schemeClr val="dk1"/>
                </a:solidFill>
              </a:rPr>
              <a:t>.</a:t>
            </a:r>
            <a:r>
              <a:rPr lang="en" sz="2900">
                <a:solidFill>
                  <a:srgbClr val="7A7A43"/>
                </a:solidFill>
              </a:rPr>
              <a:t>collection</a:t>
            </a:r>
            <a:r>
              <a:rPr lang="en" sz="2900">
                <a:solidFill>
                  <a:schemeClr val="dk1"/>
                </a:solidFill>
              </a:rPr>
              <a:t>(</a:t>
            </a:r>
            <a:r>
              <a:rPr b="1" lang="en" sz="2900">
                <a:solidFill>
                  <a:srgbClr val="008000"/>
                </a:solidFill>
              </a:rPr>
              <a:t>'cities'</a:t>
            </a:r>
            <a:r>
              <a:rPr lang="en" sz="2900">
                <a:solidFill>
                  <a:schemeClr val="dk1"/>
                </a:solidFill>
              </a:rPr>
              <a:t>).</a:t>
            </a:r>
            <a:r>
              <a:rPr lang="en" sz="2900">
                <a:solidFill>
                  <a:srgbClr val="7A7A43"/>
                </a:solidFill>
              </a:rPr>
              <a:t>doc</a:t>
            </a:r>
            <a:r>
              <a:rPr lang="en" sz="2900">
                <a:solidFill>
                  <a:schemeClr val="dk1"/>
                </a:solidFill>
              </a:rPr>
              <a:t>(</a:t>
            </a:r>
            <a:r>
              <a:rPr b="1" lang="en" sz="2900">
                <a:solidFill>
                  <a:srgbClr val="008000"/>
                </a:solidFill>
              </a:rPr>
              <a:t>'NY'</a:t>
            </a:r>
            <a:r>
              <a:rPr lang="en" sz="2900">
                <a:solidFill>
                  <a:schemeClr val="dk1"/>
                </a:solidFill>
              </a:rPr>
              <a:t>).</a:t>
            </a:r>
            <a:r>
              <a:rPr lang="en" sz="2900">
                <a:solidFill>
                  <a:srgbClr val="7A7A43"/>
                </a:solidFill>
              </a:rPr>
              <a:t>set</a:t>
            </a:r>
            <a:r>
              <a:rPr lang="en" sz="2900">
                <a:solidFill>
                  <a:schemeClr val="dk1"/>
                </a:solidFill>
              </a:rPr>
              <a:t>(</a:t>
            </a:r>
            <a:r>
              <a:rPr lang="en" sz="2900">
                <a:solidFill>
                  <a:srgbClr val="458383"/>
                </a:solidFill>
              </a:rPr>
              <a:t>data</a:t>
            </a:r>
            <a:r>
              <a:rPr lang="en" sz="2900">
                <a:solidFill>
                  <a:schemeClr val="dk1"/>
                </a:solidFill>
              </a:rPr>
              <a:t>);</a:t>
            </a:r>
            <a:endParaRPr sz="2900"/>
          </a:p>
        </p:txBody>
      </p:sp>
      <p:sp>
        <p:nvSpPr>
          <p:cNvPr id="681" name="Google Shape;681;p9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 a document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Char char="●"/>
            </a:pPr>
            <a:r>
              <a:rPr lang="en" sz="2900"/>
              <a:t>If no meaningful ID, let Cloud Firestore auto-generate ID</a:t>
            </a:r>
            <a:r>
              <a:rPr lang="en" sz="2900"/>
              <a:t>. Use </a:t>
            </a:r>
            <a:r>
              <a:rPr lang="en" sz="2900">
                <a:highlight>
                  <a:srgbClr val="CFE2F3"/>
                </a:highlight>
              </a:rPr>
              <a:t>add()</a:t>
            </a:r>
            <a:r>
              <a:rPr lang="en" sz="2900"/>
              <a:t> instead:</a:t>
            </a:r>
            <a:endParaRPr sz="2900"/>
          </a:p>
          <a:p>
            <a:pPr indent="0" lvl="0" marL="457200" rtl="0" algn="l">
              <a:spcBef>
                <a:spcPts val="1600"/>
              </a:spcBef>
              <a:spcAft>
                <a:spcPts val="0"/>
              </a:spcAft>
              <a:buClr>
                <a:schemeClr val="dk1"/>
              </a:buClr>
              <a:buSzPts val="1100"/>
              <a:buFont typeface="Arial"/>
              <a:buNone/>
            </a:pPr>
            <a:r>
              <a:rPr lang="en" sz="2900">
                <a:solidFill>
                  <a:srgbClr val="458383"/>
                </a:solidFill>
              </a:rPr>
              <a:t>db</a:t>
            </a:r>
            <a:r>
              <a:rPr lang="en" sz="2900">
                <a:solidFill>
                  <a:schemeClr val="dk1"/>
                </a:solidFill>
              </a:rPr>
              <a:t>.</a:t>
            </a:r>
            <a:r>
              <a:rPr lang="en" sz="2900">
                <a:solidFill>
                  <a:srgbClr val="7A7A43"/>
                </a:solidFill>
              </a:rPr>
              <a:t>collection</a:t>
            </a:r>
            <a:r>
              <a:rPr lang="en" sz="2900">
                <a:solidFill>
                  <a:schemeClr val="dk1"/>
                </a:solidFill>
              </a:rPr>
              <a:t>(</a:t>
            </a:r>
            <a:r>
              <a:rPr b="1" lang="en" sz="2900">
                <a:solidFill>
                  <a:srgbClr val="008000"/>
                </a:solidFill>
              </a:rPr>
              <a:t>'cities'</a:t>
            </a:r>
            <a:r>
              <a:rPr lang="en" sz="2900">
                <a:solidFill>
                  <a:schemeClr val="dk1"/>
                </a:solidFill>
              </a:rPr>
              <a:t>).</a:t>
            </a:r>
            <a:r>
              <a:rPr lang="en" sz="2900">
                <a:solidFill>
                  <a:srgbClr val="7A7A43"/>
                </a:solidFill>
                <a:highlight>
                  <a:srgbClr val="CFE2F3"/>
                </a:highlight>
              </a:rPr>
              <a:t>add</a:t>
            </a:r>
            <a:r>
              <a:rPr lang="en" sz="2900">
                <a:solidFill>
                  <a:schemeClr val="dk1"/>
                </a:solidFill>
                <a:highlight>
                  <a:srgbClr val="CFE2F3"/>
                </a:highlight>
              </a:rPr>
              <a:t>({</a:t>
            </a:r>
            <a:endParaRPr sz="2900">
              <a:solidFill>
                <a:schemeClr val="dk1"/>
              </a:solidFill>
              <a:highlight>
                <a:srgbClr val="CFE2F3"/>
              </a:highlight>
            </a:endParaRPr>
          </a:p>
          <a:p>
            <a:pPr indent="0" lvl="0" marL="457200" rtl="0" algn="l">
              <a:spcBef>
                <a:spcPts val="0"/>
              </a:spcBef>
              <a:spcAft>
                <a:spcPts val="0"/>
              </a:spcAft>
              <a:buClr>
                <a:schemeClr val="dk1"/>
              </a:buClr>
              <a:buSzPts val="1100"/>
              <a:buFont typeface="Arial"/>
              <a:buNone/>
            </a:pPr>
            <a:r>
              <a:rPr lang="en" sz="2900">
                <a:solidFill>
                  <a:schemeClr val="dk1"/>
                </a:solidFill>
              </a:rPr>
              <a:t>   </a:t>
            </a:r>
            <a:r>
              <a:rPr b="1" lang="en" sz="2900">
                <a:solidFill>
                  <a:srgbClr val="660E7A"/>
                </a:solidFill>
              </a:rPr>
              <a:t>name</a:t>
            </a:r>
            <a:r>
              <a:rPr lang="en" sz="2900">
                <a:solidFill>
                  <a:schemeClr val="dk1"/>
                </a:solidFill>
              </a:rPr>
              <a:t>: </a:t>
            </a:r>
            <a:r>
              <a:rPr b="1" lang="en" sz="2900">
                <a:solidFill>
                  <a:srgbClr val="008000"/>
                </a:solidFill>
              </a:rPr>
              <a:t>'Tokyo'</a:t>
            </a:r>
            <a:r>
              <a:rPr lang="en" sz="2900">
                <a:solidFill>
                  <a:schemeClr val="dk1"/>
                </a:solidFill>
              </a:rPr>
              <a:t>, </a:t>
            </a:r>
            <a:r>
              <a:rPr b="1" lang="en" sz="2900">
                <a:solidFill>
                  <a:srgbClr val="660E7A"/>
                </a:solidFill>
              </a:rPr>
              <a:t>country</a:t>
            </a:r>
            <a:r>
              <a:rPr lang="en" sz="2900">
                <a:solidFill>
                  <a:schemeClr val="dk1"/>
                </a:solidFill>
              </a:rPr>
              <a:t>: </a:t>
            </a:r>
            <a:r>
              <a:rPr b="1" lang="en" sz="2900">
                <a:solidFill>
                  <a:srgbClr val="008000"/>
                </a:solidFill>
              </a:rPr>
              <a:t>'Japan'</a:t>
            </a:r>
            <a:endParaRPr b="1" sz="2900">
              <a:solidFill>
                <a:srgbClr val="008000"/>
              </a:solidFill>
            </a:endParaRPr>
          </a:p>
          <a:p>
            <a:pPr indent="0" lvl="0" marL="457200" rtl="0" algn="l">
              <a:spcBef>
                <a:spcPts val="0"/>
              </a:spcBef>
              <a:spcAft>
                <a:spcPts val="0"/>
              </a:spcAft>
              <a:buClr>
                <a:schemeClr val="dk1"/>
              </a:buClr>
              <a:buSzPts val="1100"/>
              <a:buFont typeface="Arial"/>
              <a:buNone/>
            </a:pPr>
            <a:r>
              <a:rPr lang="en" sz="2900">
                <a:solidFill>
                  <a:schemeClr val="dk1"/>
                </a:solidFill>
              </a:rPr>
              <a:t>}).</a:t>
            </a:r>
            <a:r>
              <a:rPr lang="en" sz="2900">
                <a:solidFill>
                  <a:srgbClr val="7A7A43"/>
                </a:solidFill>
              </a:rPr>
              <a:t>then</a:t>
            </a:r>
            <a:r>
              <a:rPr lang="en" sz="2900">
                <a:solidFill>
                  <a:schemeClr val="dk1"/>
                </a:solidFill>
              </a:rPr>
              <a:t>(ref =&gt; {</a:t>
            </a:r>
            <a:endParaRPr sz="2900">
              <a:solidFill>
                <a:schemeClr val="dk1"/>
              </a:solidFill>
            </a:endParaRPr>
          </a:p>
          <a:p>
            <a:pPr indent="0" lvl="0" marL="457200" rtl="0" algn="l">
              <a:spcBef>
                <a:spcPts val="0"/>
              </a:spcBef>
              <a:spcAft>
                <a:spcPts val="0"/>
              </a:spcAft>
              <a:buClr>
                <a:schemeClr val="dk1"/>
              </a:buClr>
              <a:buSzPts val="1100"/>
              <a:buFont typeface="Arial"/>
              <a:buNone/>
            </a:pPr>
            <a:r>
              <a:rPr lang="en" sz="2900">
                <a:solidFill>
                  <a:schemeClr val="dk1"/>
                </a:solidFill>
              </a:rPr>
              <a:t>   </a:t>
            </a:r>
            <a:r>
              <a:rPr b="1" i="1" lang="en" sz="2900">
                <a:solidFill>
                  <a:srgbClr val="660E7A"/>
                </a:solidFill>
              </a:rPr>
              <a:t>console</a:t>
            </a:r>
            <a:r>
              <a:rPr lang="en" sz="2900">
                <a:solidFill>
                  <a:schemeClr val="dk1"/>
                </a:solidFill>
              </a:rPr>
              <a:t>.</a:t>
            </a:r>
            <a:r>
              <a:rPr lang="en" sz="2900">
                <a:solidFill>
                  <a:srgbClr val="7A7A43"/>
                </a:solidFill>
              </a:rPr>
              <a:t>log</a:t>
            </a:r>
            <a:r>
              <a:rPr lang="en" sz="2900">
                <a:solidFill>
                  <a:schemeClr val="dk1"/>
                </a:solidFill>
              </a:rPr>
              <a:t>(</a:t>
            </a:r>
            <a:r>
              <a:rPr b="1" lang="en" sz="2900">
                <a:solidFill>
                  <a:srgbClr val="008000"/>
                </a:solidFill>
              </a:rPr>
              <a:t>'Added document with ID: '</a:t>
            </a:r>
            <a:r>
              <a:rPr lang="en" sz="2900">
                <a:solidFill>
                  <a:schemeClr val="dk1"/>
                </a:solidFill>
              </a:rPr>
              <a:t>, ref.</a:t>
            </a:r>
            <a:r>
              <a:rPr b="1" lang="en" sz="2900">
                <a:solidFill>
                  <a:srgbClr val="660E7A"/>
                </a:solidFill>
              </a:rPr>
              <a:t>id</a:t>
            </a:r>
            <a:r>
              <a:rPr lang="en" sz="2900">
                <a:solidFill>
                  <a:schemeClr val="dk1"/>
                </a:solidFill>
              </a:rPr>
              <a:t>);</a:t>
            </a:r>
            <a:endParaRPr sz="2900">
              <a:solidFill>
                <a:schemeClr val="dk1"/>
              </a:solidFill>
            </a:endParaRPr>
          </a:p>
          <a:p>
            <a:pPr indent="0" lvl="0" marL="457200" rtl="0" algn="l">
              <a:spcBef>
                <a:spcPts val="0"/>
              </a:spcBef>
              <a:spcAft>
                <a:spcPts val="0"/>
              </a:spcAft>
              <a:buNone/>
            </a:pPr>
            <a:r>
              <a:rPr lang="en" sz="2900">
                <a:solidFill>
                  <a:schemeClr val="dk1"/>
                </a:solidFill>
              </a:rPr>
              <a:t>});</a:t>
            </a:r>
            <a:endParaRPr sz="2900"/>
          </a:p>
        </p:txBody>
      </p:sp>
      <p:sp>
        <p:nvSpPr>
          <p:cNvPr id="687" name="Google Shape;687;p9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Autogenerated ID with add()</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a:t>
            </a:r>
            <a:endParaRPr/>
          </a:p>
        </p:txBody>
      </p:sp>
      <p:sp>
        <p:nvSpPr>
          <p:cNvPr id="693" name="Google Shape;693;p9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If document doesn't exist, it will be created, otherwise overwritten with new data, unless </a:t>
            </a:r>
            <a:r>
              <a:rPr lang="en" sz="2700">
                <a:highlight>
                  <a:srgbClr val="CFE2F3"/>
                </a:highlight>
              </a:rPr>
              <a:t>specify merge</a:t>
            </a:r>
            <a:endParaRPr sz="2700">
              <a:highlight>
                <a:srgbClr val="CFE2F3"/>
              </a:highlight>
            </a:endParaRPr>
          </a:p>
          <a:p>
            <a:pPr indent="0" lvl="0" marL="457200" rtl="0" algn="l">
              <a:spcBef>
                <a:spcPts val="1600"/>
              </a:spcBef>
              <a:spcAft>
                <a:spcPts val="0"/>
              </a:spcAft>
              <a:buNone/>
            </a:pPr>
            <a:r>
              <a:rPr lang="en" sz="2700">
                <a:solidFill>
                  <a:srgbClr val="458383"/>
                </a:solidFill>
              </a:rPr>
              <a:t>db</a:t>
            </a:r>
            <a:r>
              <a:rPr lang="en" sz="2700">
                <a:solidFill>
                  <a:schemeClr val="dk1"/>
                </a:solidFill>
              </a:rPr>
              <a:t>.</a:t>
            </a:r>
            <a:r>
              <a:rPr lang="en" sz="2700">
                <a:solidFill>
                  <a:srgbClr val="7A7A43"/>
                </a:solidFill>
              </a:rPr>
              <a:t>collection</a:t>
            </a:r>
            <a:r>
              <a:rPr lang="en" sz="2700">
                <a:solidFill>
                  <a:schemeClr val="dk1"/>
                </a:solidFill>
              </a:rPr>
              <a:t>(</a:t>
            </a:r>
            <a:r>
              <a:rPr b="1" lang="en" sz="2700">
                <a:solidFill>
                  <a:srgbClr val="008000"/>
                </a:solidFill>
              </a:rPr>
              <a:t>'cities'</a:t>
            </a:r>
            <a:r>
              <a:rPr lang="en" sz="2700">
                <a:solidFill>
                  <a:schemeClr val="dk1"/>
                </a:solidFill>
              </a:rPr>
              <a:t>)</a:t>
            </a:r>
            <a:endParaRPr sz="2700">
              <a:solidFill>
                <a:schemeClr val="dk1"/>
              </a:solidFill>
            </a:endParaRPr>
          </a:p>
          <a:p>
            <a:pPr indent="0" lvl="0" marL="457200" rtl="0" algn="l">
              <a:spcBef>
                <a:spcPts val="0"/>
              </a:spcBef>
              <a:spcAft>
                <a:spcPts val="0"/>
              </a:spcAft>
              <a:buNone/>
            </a:pPr>
            <a:r>
              <a:rPr lang="en" sz="2700">
                <a:solidFill>
                  <a:schemeClr val="dk1"/>
                </a:solidFill>
              </a:rPr>
              <a:t>   .</a:t>
            </a:r>
            <a:r>
              <a:rPr lang="en" sz="2700">
                <a:solidFill>
                  <a:srgbClr val="7A7A43"/>
                </a:solidFill>
              </a:rPr>
              <a:t>doc</a:t>
            </a:r>
            <a:r>
              <a:rPr lang="en" sz="2700">
                <a:solidFill>
                  <a:schemeClr val="dk1"/>
                </a:solidFill>
              </a:rPr>
              <a:t>(</a:t>
            </a:r>
            <a:r>
              <a:rPr b="1" lang="en" sz="2700">
                <a:solidFill>
                  <a:srgbClr val="008000"/>
                </a:solidFill>
              </a:rPr>
              <a:t>'Yonkers'</a:t>
            </a:r>
            <a:r>
              <a:rPr lang="en" sz="2700">
                <a:solidFill>
                  <a:schemeClr val="dk1"/>
                </a:solidFill>
              </a:rPr>
              <a:t>)</a:t>
            </a:r>
            <a:endParaRPr sz="2700">
              <a:solidFill>
                <a:schemeClr val="dk1"/>
              </a:solidFill>
            </a:endParaRPr>
          </a:p>
          <a:p>
            <a:pPr indent="0" lvl="0" marL="457200" rtl="0" algn="l">
              <a:spcBef>
                <a:spcPts val="0"/>
              </a:spcBef>
              <a:spcAft>
                <a:spcPts val="0"/>
              </a:spcAft>
              <a:buNone/>
            </a:pPr>
            <a:r>
              <a:rPr lang="en" sz="2700">
                <a:solidFill>
                  <a:schemeClr val="dk1"/>
                </a:solidFill>
              </a:rPr>
              <a:t>   .</a:t>
            </a:r>
            <a:r>
              <a:rPr lang="en" sz="2700">
                <a:solidFill>
                  <a:srgbClr val="7A7A43"/>
                </a:solidFill>
              </a:rPr>
              <a:t>set</a:t>
            </a:r>
            <a:r>
              <a:rPr lang="en" sz="2700">
                <a:solidFill>
                  <a:schemeClr val="dk1"/>
                </a:solidFill>
              </a:rPr>
              <a:t>({</a:t>
            </a:r>
            <a:r>
              <a:rPr b="1" lang="en" sz="2700">
                <a:solidFill>
                  <a:srgbClr val="660E7A"/>
                </a:solidFill>
              </a:rPr>
              <a:t>capital</a:t>
            </a:r>
            <a:r>
              <a:rPr lang="en" sz="2700">
                <a:solidFill>
                  <a:schemeClr val="dk1"/>
                </a:solidFill>
              </a:rPr>
              <a:t>: </a:t>
            </a:r>
            <a:r>
              <a:rPr b="1" lang="en" sz="2700">
                <a:solidFill>
                  <a:srgbClr val="000080"/>
                </a:solidFill>
              </a:rPr>
              <a:t>false</a:t>
            </a:r>
            <a:r>
              <a:rPr lang="en" sz="2700">
                <a:solidFill>
                  <a:schemeClr val="dk1"/>
                </a:solidFill>
              </a:rPr>
              <a:t>},</a:t>
            </a:r>
            <a:endParaRPr sz="2700">
              <a:solidFill>
                <a:schemeClr val="dk1"/>
              </a:solidFill>
            </a:endParaRPr>
          </a:p>
          <a:p>
            <a:pPr indent="0" lvl="0" marL="1371600" rtl="0" algn="l">
              <a:spcBef>
                <a:spcPts val="0"/>
              </a:spcBef>
              <a:spcAft>
                <a:spcPts val="0"/>
              </a:spcAft>
              <a:buNone/>
            </a:pPr>
            <a:r>
              <a:rPr lang="en" sz="2700">
                <a:solidFill>
                  <a:schemeClr val="dk1"/>
                </a:solidFill>
                <a:highlight>
                  <a:srgbClr val="CFE2F3"/>
                </a:highlight>
              </a:rPr>
              <a:t>{</a:t>
            </a:r>
            <a:r>
              <a:rPr b="1" lang="en" sz="2700">
                <a:solidFill>
                  <a:srgbClr val="660E7A"/>
                </a:solidFill>
                <a:highlight>
                  <a:srgbClr val="CFE2F3"/>
                </a:highlight>
              </a:rPr>
              <a:t>merge</a:t>
            </a:r>
            <a:r>
              <a:rPr lang="en" sz="2700">
                <a:solidFill>
                  <a:schemeClr val="dk1"/>
                </a:solidFill>
                <a:highlight>
                  <a:srgbClr val="CFE2F3"/>
                </a:highlight>
              </a:rPr>
              <a:t>: </a:t>
            </a:r>
            <a:r>
              <a:rPr b="1" lang="en" sz="2700">
                <a:solidFill>
                  <a:srgbClr val="000080"/>
                </a:solidFill>
                <a:highlight>
                  <a:srgbClr val="CFE2F3"/>
                </a:highlight>
              </a:rPr>
              <a:t>true</a:t>
            </a:r>
            <a:r>
              <a:rPr lang="en" sz="2700">
                <a:solidFill>
                  <a:schemeClr val="dk1"/>
                </a:solidFill>
                <a:highlight>
                  <a:srgbClr val="CFE2F3"/>
                </a:highlight>
              </a:rPr>
              <a:t>}</a:t>
            </a:r>
            <a:r>
              <a:rPr lang="en" sz="2700">
                <a:solidFill>
                  <a:schemeClr val="dk1"/>
                </a:solidFill>
              </a:rPr>
              <a:t>)</a:t>
            </a:r>
            <a:endParaRPr sz="2700">
              <a:solidFill>
                <a:schemeClr val="dk1"/>
              </a:solidFill>
            </a:endParaRPr>
          </a:p>
          <a:p>
            <a:pPr indent="-400050" lvl="0" marL="457200" rtl="0" algn="l">
              <a:spcBef>
                <a:spcPts val="1600"/>
              </a:spcBef>
              <a:spcAft>
                <a:spcPts val="0"/>
              </a:spcAft>
              <a:buClr>
                <a:schemeClr val="dk1"/>
              </a:buClr>
              <a:buSzPts val="2700"/>
              <a:buChar char="●"/>
            </a:pPr>
            <a:r>
              <a:rPr lang="en" sz="2700">
                <a:solidFill>
                  <a:schemeClr val="dk1"/>
                </a:solidFill>
              </a:rPr>
              <a:t>If unsure whether document exists, pass merge </a:t>
            </a:r>
            <a:r>
              <a:rPr lang="en" sz="2700">
                <a:solidFill>
                  <a:schemeClr val="dk1"/>
                </a:solidFill>
              </a:rPr>
              <a:t>option</a:t>
            </a:r>
            <a:r>
              <a:rPr lang="en" sz="2700">
                <a:solidFill>
                  <a:schemeClr val="dk1"/>
                </a:solidFill>
              </a:rPr>
              <a:t> to avoid overwriting entire documents</a:t>
            </a:r>
            <a:endParaRPr sz="27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You can create document reference with an auto-generated ID, then use the reference later. For this use case, you can call doc():</a:t>
            </a:r>
            <a:endParaRPr sz="3000"/>
          </a:p>
          <a:p>
            <a:pPr indent="0" lvl="0" marL="457200" rtl="0" algn="l">
              <a:spcBef>
                <a:spcPts val="1600"/>
              </a:spcBef>
              <a:spcAft>
                <a:spcPts val="0"/>
              </a:spcAft>
              <a:buClr>
                <a:schemeClr val="dk1"/>
              </a:buClr>
              <a:buSzPts val="1100"/>
              <a:buFont typeface="Arial"/>
              <a:buNone/>
            </a:pPr>
            <a:r>
              <a:rPr b="1" lang="en" sz="3000">
                <a:solidFill>
                  <a:srgbClr val="000080"/>
                </a:solidFill>
              </a:rPr>
              <a:t>let </a:t>
            </a:r>
            <a:r>
              <a:rPr lang="en" sz="3000">
                <a:solidFill>
                  <a:srgbClr val="458383"/>
                </a:solidFill>
              </a:rPr>
              <a:t>newCityRef </a:t>
            </a:r>
            <a:r>
              <a:rPr lang="en" sz="3000">
                <a:solidFill>
                  <a:schemeClr val="dk1"/>
                </a:solidFill>
              </a:rPr>
              <a:t>= </a:t>
            </a:r>
            <a:r>
              <a:rPr lang="en" sz="3000">
                <a:solidFill>
                  <a:srgbClr val="458383"/>
                </a:solidFill>
              </a:rPr>
              <a:t>db</a:t>
            </a:r>
            <a:r>
              <a:rPr lang="en" sz="3000">
                <a:solidFill>
                  <a:schemeClr val="dk1"/>
                </a:solidFill>
              </a:rPr>
              <a:t>.</a:t>
            </a:r>
            <a:r>
              <a:rPr lang="en" sz="3000">
                <a:solidFill>
                  <a:srgbClr val="7A7A43"/>
                </a:solidFill>
              </a:rPr>
              <a:t>collection</a:t>
            </a:r>
            <a:r>
              <a:rPr lang="en" sz="3000">
                <a:solidFill>
                  <a:schemeClr val="dk1"/>
                </a:solidFill>
              </a:rPr>
              <a:t>(</a:t>
            </a:r>
            <a:r>
              <a:rPr b="1" lang="en" sz="3000">
                <a:solidFill>
                  <a:srgbClr val="008000"/>
                </a:solidFill>
              </a:rPr>
              <a:t>'cities'</a:t>
            </a:r>
            <a:r>
              <a:rPr lang="en" sz="3000">
                <a:solidFill>
                  <a:schemeClr val="dk1"/>
                </a:solidFill>
              </a:rPr>
              <a:t>).</a:t>
            </a:r>
            <a:r>
              <a:rPr lang="en" sz="3000">
                <a:solidFill>
                  <a:srgbClr val="7A7A43"/>
                </a:solidFill>
              </a:rPr>
              <a:t>doc</a:t>
            </a:r>
            <a:r>
              <a:rPr lang="en" sz="3000">
                <a:solidFill>
                  <a:schemeClr val="dk1"/>
                </a:solidFill>
              </a:rPr>
              <a:t>();</a:t>
            </a:r>
            <a:endParaRPr sz="3000">
              <a:solidFill>
                <a:schemeClr val="dk1"/>
              </a:solidFill>
            </a:endParaRPr>
          </a:p>
          <a:p>
            <a:pPr indent="0" lvl="0" marL="457200" rtl="0" algn="l">
              <a:spcBef>
                <a:spcPts val="0"/>
              </a:spcBef>
              <a:spcAft>
                <a:spcPts val="0"/>
              </a:spcAft>
              <a:buClr>
                <a:schemeClr val="dk1"/>
              </a:buClr>
              <a:buSzPts val="1100"/>
              <a:buFont typeface="Arial"/>
              <a:buNone/>
            </a:pPr>
            <a:r>
              <a:rPr i="1" lang="en" sz="3000">
                <a:solidFill>
                  <a:srgbClr val="808080"/>
                </a:solidFill>
              </a:rPr>
              <a:t>// Later...</a:t>
            </a:r>
            <a:endParaRPr i="1" sz="3000">
              <a:solidFill>
                <a:srgbClr val="808080"/>
              </a:solidFill>
            </a:endParaRPr>
          </a:p>
          <a:p>
            <a:pPr indent="0" lvl="0" marL="457200" rtl="0" algn="l">
              <a:spcBef>
                <a:spcPts val="0"/>
              </a:spcBef>
              <a:spcAft>
                <a:spcPts val="0"/>
              </a:spcAft>
              <a:buNone/>
            </a:pPr>
            <a:r>
              <a:rPr b="1" lang="en" sz="3000">
                <a:solidFill>
                  <a:srgbClr val="000080"/>
                </a:solidFill>
              </a:rPr>
              <a:t>let </a:t>
            </a:r>
            <a:r>
              <a:rPr lang="en" sz="3000">
                <a:solidFill>
                  <a:srgbClr val="458383"/>
                </a:solidFill>
              </a:rPr>
              <a:t>setDoc </a:t>
            </a:r>
            <a:r>
              <a:rPr lang="en" sz="3000">
                <a:solidFill>
                  <a:schemeClr val="dk1"/>
                </a:solidFill>
              </a:rPr>
              <a:t>= </a:t>
            </a:r>
            <a:r>
              <a:rPr lang="en" sz="3000">
                <a:solidFill>
                  <a:srgbClr val="458383"/>
                </a:solidFill>
              </a:rPr>
              <a:t>newCityRef</a:t>
            </a:r>
            <a:r>
              <a:rPr lang="en" sz="3000">
                <a:solidFill>
                  <a:schemeClr val="dk1"/>
                </a:solidFill>
              </a:rPr>
              <a:t>.</a:t>
            </a:r>
            <a:r>
              <a:rPr lang="en" sz="3000">
                <a:solidFill>
                  <a:srgbClr val="7A7A43"/>
                </a:solidFill>
              </a:rPr>
              <a:t>set</a:t>
            </a:r>
            <a:r>
              <a:rPr lang="en" sz="3000">
                <a:solidFill>
                  <a:schemeClr val="dk1"/>
                </a:solidFill>
              </a:rPr>
              <a:t>({</a:t>
            </a:r>
            <a:r>
              <a:rPr i="1" lang="en" sz="3000">
                <a:solidFill>
                  <a:srgbClr val="808080"/>
                </a:solidFill>
              </a:rPr>
              <a:t> … </a:t>
            </a:r>
            <a:r>
              <a:rPr lang="en" sz="3000">
                <a:solidFill>
                  <a:schemeClr val="dk1"/>
                </a:solidFill>
              </a:rPr>
              <a:t>});</a:t>
            </a:r>
            <a:endParaRPr sz="3000"/>
          </a:p>
        </p:txBody>
      </p:sp>
      <p:sp>
        <p:nvSpPr>
          <p:cNvPr id="699" name="Google Shape;699;p9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document and setting later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6"/>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To update some fields of a document without overwriting the entire document, use the update() method</a:t>
            </a:r>
            <a:endParaRPr sz="3000"/>
          </a:p>
          <a:p>
            <a:pPr indent="0" lvl="0" marL="457200" rtl="0" algn="l">
              <a:spcBef>
                <a:spcPts val="1600"/>
              </a:spcBef>
              <a:spcAft>
                <a:spcPts val="0"/>
              </a:spcAft>
              <a:buClr>
                <a:schemeClr val="dk1"/>
              </a:buClr>
              <a:buSzPts val="1100"/>
              <a:buFont typeface="Arial"/>
              <a:buNone/>
            </a:pPr>
            <a:r>
              <a:rPr b="1" lang="en" sz="3000">
                <a:solidFill>
                  <a:srgbClr val="000080"/>
                </a:solidFill>
              </a:rPr>
              <a:t>let </a:t>
            </a:r>
            <a:r>
              <a:rPr lang="en" sz="3000">
                <a:solidFill>
                  <a:srgbClr val="458383"/>
                </a:solidFill>
              </a:rPr>
              <a:t>cityRef </a:t>
            </a:r>
            <a:r>
              <a:rPr lang="en" sz="3000">
                <a:solidFill>
                  <a:schemeClr val="dk1"/>
                </a:solidFill>
              </a:rPr>
              <a:t>= </a:t>
            </a:r>
            <a:r>
              <a:rPr lang="en" sz="3000">
                <a:solidFill>
                  <a:srgbClr val="458383"/>
                </a:solidFill>
              </a:rPr>
              <a:t>db</a:t>
            </a:r>
            <a:r>
              <a:rPr lang="en" sz="3000">
                <a:solidFill>
                  <a:schemeClr val="dk1"/>
                </a:solidFill>
              </a:rPr>
              <a:t>.</a:t>
            </a:r>
            <a:r>
              <a:rPr lang="en" sz="3000">
                <a:solidFill>
                  <a:srgbClr val="7A7A43"/>
                </a:solidFill>
              </a:rPr>
              <a:t>collection</a:t>
            </a:r>
            <a:r>
              <a:rPr lang="en" sz="3000">
                <a:solidFill>
                  <a:schemeClr val="dk1"/>
                </a:solidFill>
              </a:rPr>
              <a:t>(</a:t>
            </a:r>
            <a:r>
              <a:rPr b="1" lang="en" sz="3000">
                <a:solidFill>
                  <a:srgbClr val="008000"/>
                </a:solidFill>
              </a:rPr>
              <a:t>'cities'</a:t>
            </a:r>
            <a:r>
              <a:rPr lang="en" sz="3000">
                <a:solidFill>
                  <a:schemeClr val="dk1"/>
                </a:solidFill>
              </a:rPr>
              <a:t>).</a:t>
            </a:r>
            <a:r>
              <a:rPr lang="en" sz="3000">
                <a:solidFill>
                  <a:srgbClr val="7A7A43"/>
                </a:solidFill>
              </a:rPr>
              <a:t>doc</a:t>
            </a:r>
            <a:r>
              <a:rPr lang="en" sz="3000">
                <a:solidFill>
                  <a:schemeClr val="dk1"/>
                </a:solidFill>
              </a:rPr>
              <a:t>(</a:t>
            </a:r>
            <a:r>
              <a:rPr b="1" lang="en" sz="3000">
                <a:solidFill>
                  <a:srgbClr val="008000"/>
                </a:solidFill>
              </a:rPr>
              <a:t>'DC'</a:t>
            </a:r>
            <a:r>
              <a:rPr lang="en" sz="3000">
                <a:solidFill>
                  <a:schemeClr val="dk1"/>
                </a:solidFill>
              </a:rPr>
              <a:t>);</a:t>
            </a:r>
            <a:endParaRPr sz="3000">
              <a:solidFill>
                <a:schemeClr val="dk1"/>
              </a:solidFill>
            </a:endParaRPr>
          </a:p>
          <a:p>
            <a:pPr indent="0" lvl="0" marL="457200" rtl="0" algn="l">
              <a:spcBef>
                <a:spcPts val="0"/>
              </a:spcBef>
              <a:spcAft>
                <a:spcPts val="0"/>
              </a:spcAft>
              <a:buClr>
                <a:schemeClr val="dk1"/>
              </a:buClr>
              <a:buSzPts val="1100"/>
              <a:buFont typeface="Arial"/>
              <a:buNone/>
            </a:pPr>
            <a:r>
              <a:rPr i="1" lang="en" sz="3000">
                <a:solidFill>
                  <a:srgbClr val="808080"/>
                </a:solidFill>
              </a:rPr>
              <a:t>// Set the 'capital' field of the city</a:t>
            </a:r>
            <a:endParaRPr i="1" sz="3000">
              <a:solidFill>
                <a:srgbClr val="808080"/>
              </a:solidFill>
            </a:endParaRPr>
          </a:p>
          <a:p>
            <a:pPr indent="0" lvl="0" marL="457200" rtl="0" algn="l">
              <a:spcBef>
                <a:spcPts val="0"/>
              </a:spcBef>
              <a:spcAft>
                <a:spcPts val="0"/>
              </a:spcAft>
              <a:buNone/>
            </a:pPr>
            <a:r>
              <a:rPr b="1" lang="en" sz="3000">
                <a:solidFill>
                  <a:srgbClr val="000080"/>
                </a:solidFill>
              </a:rPr>
              <a:t>let </a:t>
            </a:r>
            <a:r>
              <a:rPr lang="en" sz="3000">
                <a:solidFill>
                  <a:srgbClr val="458383"/>
                </a:solidFill>
              </a:rPr>
              <a:t>updateSingle </a:t>
            </a:r>
            <a:r>
              <a:rPr lang="en" sz="3000">
                <a:solidFill>
                  <a:schemeClr val="dk1"/>
                </a:solidFill>
              </a:rPr>
              <a:t>= </a:t>
            </a:r>
            <a:r>
              <a:rPr lang="en" sz="3000">
                <a:solidFill>
                  <a:srgbClr val="458383"/>
                </a:solidFill>
              </a:rPr>
              <a:t>cityRef</a:t>
            </a:r>
            <a:r>
              <a:rPr lang="en" sz="3000">
                <a:solidFill>
                  <a:schemeClr val="dk1"/>
                </a:solidFill>
              </a:rPr>
              <a:t>.</a:t>
            </a:r>
            <a:r>
              <a:rPr lang="en" sz="3000">
                <a:solidFill>
                  <a:srgbClr val="7A7A43"/>
                </a:solidFill>
              </a:rPr>
              <a:t>update</a:t>
            </a:r>
            <a:r>
              <a:rPr lang="en" sz="3000">
                <a:solidFill>
                  <a:schemeClr val="dk1"/>
                </a:solidFill>
              </a:rPr>
              <a:t>({</a:t>
            </a:r>
            <a:r>
              <a:rPr b="1" lang="en" sz="3000">
                <a:solidFill>
                  <a:srgbClr val="660E7A"/>
                </a:solidFill>
              </a:rPr>
              <a:t>capital</a:t>
            </a:r>
            <a:r>
              <a:rPr lang="en" sz="3000">
                <a:solidFill>
                  <a:schemeClr val="dk1"/>
                </a:solidFill>
              </a:rPr>
              <a:t>: </a:t>
            </a:r>
            <a:r>
              <a:rPr b="1" lang="en" sz="3000">
                <a:solidFill>
                  <a:srgbClr val="000080"/>
                </a:solidFill>
              </a:rPr>
              <a:t>true</a:t>
            </a:r>
            <a:r>
              <a:rPr lang="en" sz="3000">
                <a:solidFill>
                  <a:schemeClr val="dk1"/>
                </a:solidFill>
              </a:rPr>
              <a:t>});</a:t>
            </a:r>
            <a:endParaRPr sz="3000"/>
          </a:p>
        </p:txBody>
      </p:sp>
      <p:sp>
        <p:nvSpPr>
          <p:cNvPr id="705" name="Google Shape;705;p96"/>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 a document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7"/>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You can set a field in your document to a server timestamp which tracks when the server receives the update.</a:t>
            </a:r>
            <a:endParaRPr/>
          </a:p>
          <a:p>
            <a:pPr indent="0" lvl="0" marL="457200" rtl="0" algn="l">
              <a:spcBef>
                <a:spcPts val="1600"/>
              </a:spcBef>
              <a:spcAft>
                <a:spcPts val="0"/>
              </a:spcAft>
              <a:buClr>
                <a:schemeClr val="dk1"/>
              </a:buClr>
              <a:buSzPts val="1100"/>
              <a:buFont typeface="Arial"/>
              <a:buNone/>
            </a:pPr>
            <a:r>
              <a:rPr i="1" lang="en">
                <a:solidFill>
                  <a:srgbClr val="808080"/>
                </a:solidFill>
              </a:rPr>
              <a:t>// Get the `FieldValue` object</a:t>
            </a:r>
            <a:endParaRPr i="1">
              <a:solidFill>
                <a:srgbClr val="808080"/>
              </a:solidFill>
            </a:endParaRPr>
          </a:p>
          <a:p>
            <a:pPr indent="0" lvl="0" marL="45720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FieldValue </a:t>
            </a:r>
            <a:r>
              <a:rPr lang="en">
                <a:solidFill>
                  <a:schemeClr val="dk1"/>
                </a:solidFill>
              </a:rPr>
              <a:t>= </a:t>
            </a:r>
            <a:r>
              <a:rPr i="1" lang="en">
                <a:solidFill>
                  <a:schemeClr val="dk1"/>
                </a:solidFill>
              </a:rPr>
              <a:t>require</a:t>
            </a:r>
            <a:r>
              <a:rPr lang="en">
                <a:solidFill>
                  <a:schemeClr val="dk1"/>
                </a:solidFill>
              </a:rPr>
              <a:t>(</a:t>
            </a:r>
            <a:r>
              <a:rPr b="1" lang="en">
                <a:solidFill>
                  <a:srgbClr val="008000"/>
                </a:solidFill>
              </a:rPr>
              <a:t>'firebase-admin'</a:t>
            </a:r>
            <a:r>
              <a:rPr lang="en">
                <a:solidFill>
                  <a:schemeClr val="dk1"/>
                </a:solidFill>
              </a:rPr>
              <a:t>).</a:t>
            </a:r>
            <a:r>
              <a:rPr i="1" lang="en">
                <a:solidFill>
                  <a:schemeClr val="dk1"/>
                </a:solidFill>
              </a:rPr>
              <a:t>firestore</a:t>
            </a:r>
            <a:r>
              <a:rPr lang="en">
                <a:solidFill>
                  <a:schemeClr val="dk1"/>
                </a:solidFill>
              </a:rPr>
              <a:t>.FieldValue;</a:t>
            </a:r>
            <a:endParaRPr>
              <a:solidFill>
                <a:schemeClr val="dk1"/>
              </a:solidFill>
            </a:endParaRPr>
          </a:p>
          <a:p>
            <a:pPr indent="0" lvl="0" marL="457200" rtl="0" algn="l">
              <a:spcBef>
                <a:spcPts val="0"/>
              </a:spcBef>
              <a:spcAft>
                <a:spcPts val="0"/>
              </a:spcAft>
              <a:buClr>
                <a:schemeClr val="dk1"/>
              </a:buClr>
              <a:buSzPts val="1100"/>
              <a:buFont typeface="Arial"/>
              <a:buNone/>
            </a:pPr>
            <a:r>
              <a:rPr i="1" lang="en">
                <a:solidFill>
                  <a:srgbClr val="808080"/>
                </a:solidFill>
              </a:rPr>
              <a:t>// Create a document reference</a:t>
            </a:r>
            <a:endParaRPr i="1">
              <a:solidFill>
                <a:srgbClr val="808080"/>
              </a:solidFill>
            </a:endParaRPr>
          </a:p>
          <a:p>
            <a:pPr indent="0" lvl="0" marL="45720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docRef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'objects'</a:t>
            </a:r>
            <a:r>
              <a:rPr lang="en">
                <a:solidFill>
                  <a:schemeClr val="dk1"/>
                </a:solidFill>
              </a:rPr>
              <a:t>).</a:t>
            </a:r>
            <a:r>
              <a:rPr lang="en">
                <a:solidFill>
                  <a:srgbClr val="7A7A43"/>
                </a:solidFill>
              </a:rPr>
              <a:t>doc</a:t>
            </a:r>
            <a:r>
              <a:rPr lang="en">
                <a:solidFill>
                  <a:schemeClr val="dk1"/>
                </a:solidFill>
              </a:rPr>
              <a:t>(</a:t>
            </a:r>
            <a:r>
              <a:rPr b="1" lang="en">
                <a:solidFill>
                  <a:srgbClr val="008000"/>
                </a:solidFill>
              </a:rPr>
              <a:t>'some-id'</a:t>
            </a:r>
            <a:r>
              <a:rPr lang="en">
                <a:solidFill>
                  <a:schemeClr val="dk1"/>
                </a:solidFill>
              </a:rPr>
              <a:t>);</a:t>
            </a:r>
            <a:endParaRPr>
              <a:solidFill>
                <a:schemeClr val="dk1"/>
              </a:solidFill>
            </a:endParaRPr>
          </a:p>
          <a:p>
            <a:pPr indent="0" lvl="0" marL="457200" rtl="0" algn="l">
              <a:spcBef>
                <a:spcPts val="0"/>
              </a:spcBef>
              <a:spcAft>
                <a:spcPts val="0"/>
              </a:spcAft>
              <a:buClr>
                <a:schemeClr val="dk1"/>
              </a:buClr>
              <a:buSzPts val="1100"/>
              <a:buFont typeface="Arial"/>
              <a:buNone/>
            </a:pPr>
            <a:r>
              <a:rPr i="1" lang="en">
                <a:solidFill>
                  <a:srgbClr val="808080"/>
                </a:solidFill>
              </a:rPr>
              <a:t>// Update the timestamp field with the value from the server</a:t>
            </a:r>
            <a:endParaRPr i="1">
              <a:solidFill>
                <a:srgbClr val="808080"/>
              </a:solidFill>
            </a:endParaRPr>
          </a:p>
          <a:p>
            <a:pPr indent="0" lvl="0" marL="45720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updateTimestamp </a:t>
            </a:r>
            <a:r>
              <a:rPr lang="en">
                <a:solidFill>
                  <a:schemeClr val="dk1"/>
                </a:solidFill>
              </a:rPr>
              <a:t>= </a:t>
            </a:r>
            <a:r>
              <a:rPr lang="en">
                <a:solidFill>
                  <a:srgbClr val="458383"/>
                </a:solidFill>
              </a:rPr>
              <a:t>docRef</a:t>
            </a:r>
            <a:r>
              <a:rPr lang="en">
                <a:solidFill>
                  <a:schemeClr val="dk1"/>
                </a:solidFill>
              </a:rPr>
              <a:t>.</a:t>
            </a:r>
            <a:r>
              <a:rPr lang="en">
                <a:solidFill>
                  <a:srgbClr val="7A7A43"/>
                </a:solidFill>
              </a:rPr>
              <a:t>update</a:t>
            </a:r>
            <a:r>
              <a:rPr lang="en">
                <a:solidFill>
                  <a:schemeClr val="dk1"/>
                </a:solidFill>
              </a:rPr>
              <a:t>({</a:t>
            </a:r>
            <a:endParaRPr>
              <a:solidFill>
                <a:schemeClr val="dk1"/>
              </a:solidFill>
            </a:endParaRPr>
          </a:p>
          <a:p>
            <a:pPr indent="0" lvl="0" marL="457200" rtl="0" algn="l">
              <a:spcBef>
                <a:spcPts val="0"/>
              </a:spcBef>
              <a:spcAft>
                <a:spcPts val="0"/>
              </a:spcAft>
              <a:buNone/>
            </a:pPr>
            <a:r>
              <a:rPr lang="en">
                <a:solidFill>
                  <a:schemeClr val="dk1"/>
                </a:solidFill>
              </a:rPr>
              <a:t>   </a:t>
            </a:r>
            <a:r>
              <a:rPr b="1" lang="en">
                <a:solidFill>
                  <a:srgbClr val="660E7A"/>
                </a:solidFill>
              </a:rPr>
              <a:t>timestamp</a:t>
            </a:r>
            <a:r>
              <a:rPr lang="en">
                <a:solidFill>
                  <a:schemeClr val="dk1"/>
                </a:solidFill>
              </a:rPr>
              <a:t>: </a:t>
            </a:r>
            <a:r>
              <a:rPr lang="en">
                <a:solidFill>
                  <a:srgbClr val="458383"/>
                </a:solidFill>
              </a:rPr>
              <a:t>FieldValue</a:t>
            </a:r>
            <a:r>
              <a:rPr lang="en">
                <a:solidFill>
                  <a:schemeClr val="dk1"/>
                </a:solidFill>
              </a:rPr>
              <a:t>.</a:t>
            </a:r>
            <a:r>
              <a:rPr i="1" lang="en">
                <a:solidFill>
                  <a:schemeClr val="dk1"/>
                </a:solidFill>
              </a:rPr>
              <a:t>serverTimestamp</a:t>
            </a:r>
            <a:r>
              <a:rPr lang="en">
                <a:solidFill>
                  <a:schemeClr val="dk1"/>
                </a:solidFill>
              </a:rPr>
              <a:t>()});</a:t>
            </a:r>
            <a:endParaRPr/>
          </a:p>
        </p:txBody>
      </p:sp>
      <p:sp>
        <p:nvSpPr>
          <p:cNvPr id="711" name="Google Shape;711;p97"/>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Server Timestamp</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a:t>
            </a:r>
            <a:r>
              <a:rPr lang="en"/>
              <a:t>se "dot notation" to reference nested fields within the document when you call update():</a:t>
            </a:r>
            <a:endParaRPr/>
          </a:p>
          <a:p>
            <a:pPr indent="0" lvl="0" marL="457200" rtl="0" algn="l">
              <a:spcBef>
                <a:spcPts val="1600"/>
              </a:spcBef>
              <a:spcAft>
                <a:spcPts val="0"/>
              </a:spcAft>
              <a:buClr>
                <a:schemeClr val="dk1"/>
              </a:buClr>
              <a:buSzPts val="1100"/>
              <a:buFont typeface="Arial"/>
              <a:buNone/>
            </a:pPr>
            <a:r>
              <a:rPr b="1" lang="en">
                <a:solidFill>
                  <a:srgbClr val="000080"/>
                </a:solidFill>
              </a:rPr>
              <a:t>let </a:t>
            </a:r>
            <a:r>
              <a:rPr lang="en">
                <a:solidFill>
                  <a:srgbClr val="458383"/>
                </a:solidFill>
              </a:rPr>
              <a:t>initialData </a:t>
            </a:r>
            <a:r>
              <a:rPr lang="en">
                <a:solidFill>
                  <a:schemeClr val="dk1"/>
                </a:solidFill>
              </a:rPr>
              <a:t>=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r>
              <a:rPr b="1" lang="en">
                <a:solidFill>
                  <a:srgbClr val="660E7A"/>
                </a:solidFill>
              </a:rPr>
              <a:t>name</a:t>
            </a:r>
            <a:r>
              <a:rPr lang="en">
                <a:solidFill>
                  <a:schemeClr val="dk1"/>
                </a:solidFill>
              </a:rPr>
              <a:t>: </a:t>
            </a:r>
            <a:r>
              <a:rPr b="1" lang="en">
                <a:solidFill>
                  <a:srgbClr val="008000"/>
                </a:solidFill>
              </a:rPr>
              <a:t>'Frank'</a:t>
            </a:r>
            <a:r>
              <a:rPr lang="en">
                <a:solidFill>
                  <a:schemeClr val="dk1"/>
                </a:solidFill>
              </a:rPr>
              <a:t>,   </a:t>
            </a:r>
            <a:r>
              <a:rPr b="1" lang="en">
                <a:solidFill>
                  <a:srgbClr val="660E7A"/>
                </a:solidFill>
                <a:highlight>
                  <a:srgbClr val="CFE2F3"/>
                </a:highlight>
              </a:rPr>
              <a:t>age</a:t>
            </a:r>
            <a:r>
              <a:rPr lang="en">
                <a:solidFill>
                  <a:schemeClr val="dk1"/>
                </a:solidFill>
                <a:highlight>
                  <a:srgbClr val="CFE2F3"/>
                </a:highlight>
              </a:rPr>
              <a:t>: </a:t>
            </a:r>
            <a:r>
              <a:rPr lang="en">
                <a:solidFill>
                  <a:srgbClr val="0000FF"/>
                </a:solidFill>
                <a:highlight>
                  <a:srgbClr val="CFE2F3"/>
                </a:highlight>
              </a:rPr>
              <a:t>12</a:t>
            </a:r>
            <a:r>
              <a:rPr lang="en">
                <a:solidFill>
                  <a:schemeClr val="dk1"/>
                </a:solidFill>
              </a:rPr>
              <a:t>,</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r>
              <a:rPr b="1" lang="en">
                <a:solidFill>
                  <a:srgbClr val="660E7A"/>
                </a:solidFill>
                <a:highlight>
                  <a:srgbClr val="B6D7A8"/>
                </a:highlight>
              </a:rPr>
              <a:t>favorites</a:t>
            </a:r>
            <a:r>
              <a:rPr lang="en">
                <a:solidFill>
                  <a:schemeClr val="dk1"/>
                </a:solidFill>
              </a:rPr>
              <a:t>: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r>
              <a:rPr b="1" lang="en">
                <a:solidFill>
                  <a:srgbClr val="660E7A"/>
                </a:solidFill>
              </a:rPr>
              <a:t>food</a:t>
            </a:r>
            <a:r>
              <a:rPr lang="en">
                <a:solidFill>
                  <a:schemeClr val="dk1"/>
                </a:solidFill>
              </a:rPr>
              <a:t>: </a:t>
            </a:r>
            <a:r>
              <a:rPr b="1" lang="en">
                <a:solidFill>
                  <a:srgbClr val="008000"/>
                </a:solidFill>
              </a:rPr>
              <a:t>'Pizza'</a:t>
            </a:r>
            <a:r>
              <a:rPr lang="en">
                <a:solidFill>
                  <a:schemeClr val="dk1"/>
                </a:solidFill>
              </a:rPr>
              <a:t>,       </a:t>
            </a:r>
            <a:r>
              <a:rPr b="1" lang="en">
                <a:solidFill>
                  <a:srgbClr val="660E7A"/>
                </a:solidFill>
                <a:highlight>
                  <a:srgbClr val="EA9999"/>
                </a:highlight>
              </a:rPr>
              <a:t>color</a:t>
            </a:r>
            <a:r>
              <a:rPr lang="en">
                <a:solidFill>
                  <a:schemeClr val="dk1"/>
                </a:solidFill>
              </a:rPr>
              <a:t>: </a:t>
            </a:r>
            <a:r>
              <a:rPr b="1" lang="en">
                <a:solidFill>
                  <a:srgbClr val="008000"/>
                </a:solidFill>
              </a:rPr>
              <a:t>'Blue'</a:t>
            </a:r>
            <a:r>
              <a:rPr lang="en">
                <a:solidFill>
                  <a:schemeClr val="dk1"/>
                </a:solidFill>
              </a:rPr>
              <a:t>,       </a:t>
            </a:r>
            <a:r>
              <a:rPr b="1" lang="en">
                <a:solidFill>
                  <a:srgbClr val="660E7A"/>
                </a:solidFill>
              </a:rPr>
              <a:t>subject</a:t>
            </a:r>
            <a:r>
              <a:rPr lang="en">
                <a:solidFill>
                  <a:schemeClr val="dk1"/>
                </a:solidFill>
              </a:rPr>
              <a:t>: </a:t>
            </a:r>
            <a:r>
              <a:rPr b="1" lang="en">
                <a:solidFill>
                  <a:srgbClr val="008000"/>
                </a:solidFill>
              </a:rPr>
              <a:t>'recess'   </a:t>
            </a:r>
            <a:r>
              <a:rPr lang="en">
                <a:solidFill>
                  <a:schemeClr val="dk1"/>
                </a:solidFill>
              </a:rPr>
              <a:t>}};</a:t>
            </a:r>
            <a:endParaRPr>
              <a:solidFill>
                <a:schemeClr val="dk1"/>
              </a:solidFill>
            </a:endParaRPr>
          </a:p>
          <a:p>
            <a:pPr indent="0" lvl="0" marL="45720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updateNested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'users'</a:t>
            </a:r>
            <a:r>
              <a:rPr lang="en">
                <a:solidFill>
                  <a:schemeClr val="dk1"/>
                </a:solidFill>
              </a:rPr>
              <a:t>).</a:t>
            </a:r>
            <a:r>
              <a:rPr lang="en">
                <a:solidFill>
                  <a:srgbClr val="7A7A43"/>
                </a:solidFill>
              </a:rPr>
              <a:t>doc</a:t>
            </a:r>
            <a:r>
              <a:rPr lang="en">
                <a:solidFill>
                  <a:schemeClr val="dk1"/>
                </a:solidFill>
              </a:rPr>
              <a:t>(</a:t>
            </a:r>
            <a:r>
              <a:rPr b="1" lang="en">
                <a:solidFill>
                  <a:srgbClr val="008000"/>
                </a:solidFill>
              </a:rPr>
              <a:t>'Frank'</a:t>
            </a:r>
            <a:r>
              <a:rPr lang="en">
                <a:solidFill>
                  <a:schemeClr val="dk1"/>
                </a:solidFill>
              </a:rPr>
              <a:t>).</a:t>
            </a:r>
            <a:r>
              <a:rPr lang="en">
                <a:solidFill>
                  <a:srgbClr val="7A7A43"/>
                </a:solidFill>
              </a:rPr>
              <a:t>update</a:t>
            </a:r>
            <a:r>
              <a:rPr lang="en">
                <a:solidFill>
                  <a:schemeClr val="dk1"/>
                </a:solidFill>
              </a:rPr>
              <a:t>({</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r>
              <a:rPr b="1" lang="en">
                <a:solidFill>
                  <a:srgbClr val="660E7A"/>
                </a:solidFill>
                <a:highlight>
                  <a:srgbClr val="CFE2F3"/>
                </a:highlight>
              </a:rPr>
              <a:t>age</a:t>
            </a:r>
            <a:r>
              <a:rPr lang="en">
                <a:solidFill>
                  <a:schemeClr val="dk1"/>
                </a:solidFill>
                <a:highlight>
                  <a:srgbClr val="CFE2F3"/>
                </a:highlight>
              </a:rPr>
              <a:t>: </a:t>
            </a:r>
            <a:r>
              <a:rPr lang="en">
                <a:solidFill>
                  <a:srgbClr val="0000FF"/>
                </a:solidFill>
                <a:highlight>
                  <a:srgbClr val="CFE2F3"/>
                </a:highlight>
              </a:rPr>
              <a:t>13</a:t>
            </a:r>
            <a:r>
              <a:rPr lang="en">
                <a:solidFill>
                  <a:schemeClr val="dk1"/>
                </a:solidFill>
              </a:rPr>
              <a:t>,</a:t>
            </a:r>
            <a:endParaRPr>
              <a:solidFill>
                <a:schemeClr val="dk1"/>
              </a:solidFill>
            </a:endParaRPr>
          </a:p>
          <a:p>
            <a:pPr indent="0" lvl="0" marL="457200" rtl="0" algn="l">
              <a:spcBef>
                <a:spcPts val="0"/>
              </a:spcBef>
              <a:spcAft>
                <a:spcPts val="0"/>
              </a:spcAft>
              <a:buNone/>
            </a:pPr>
            <a:r>
              <a:rPr lang="en">
                <a:solidFill>
                  <a:schemeClr val="dk1"/>
                </a:solidFill>
              </a:rPr>
              <a:t>   </a:t>
            </a:r>
            <a:r>
              <a:rPr b="1" lang="en">
                <a:solidFill>
                  <a:srgbClr val="008000"/>
                </a:solidFill>
              </a:rPr>
              <a:t>'</a:t>
            </a:r>
            <a:r>
              <a:rPr b="1" lang="en">
                <a:solidFill>
                  <a:srgbClr val="008000"/>
                </a:solidFill>
                <a:highlight>
                  <a:srgbClr val="B6D7A8"/>
                </a:highlight>
              </a:rPr>
              <a:t>favorites</a:t>
            </a:r>
            <a:r>
              <a:rPr b="1" lang="en">
                <a:solidFill>
                  <a:srgbClr val="008000"/>
                </a:solidFill>
              </a:rPr>
              <a:t>.</a:t>
            </a:r>
            <a:r>
              <a:rPr b="1" lang="en">
                <a:solidFill>
                  <a:srgbClr val="008000"/>
                </a:solidFill>
                <a:highlight>
                  <a:srgbClr val="EA9999"/>
                </a:highlight>
              </a:rPr>
              <a:t>color'</a:t>
            </a:r>
            <a:r>
              <a:rPr lang="en">
                <a:solidFill>
                  <a:schemeClr val="dk1"/>
                </a:solidFill>
              </a:rPr>
              <a:t>: </a:t>
            </a:r>
            <a:r>
              <a:rPr b="1" lang="en">
                <a:solidFill>
                  <a:srgbClr val="008000"/>
                </a:solidFill>
              </a:rPr>
              <a:t>'Red'</a:t>
            </a:r>
            <a:r>
              <a:rPr lang="en">
                <a:solidFill>
                  <a:schemeClr val="dk1"/>
                </a:solidFill>
              </a:rPr>
              <a:t>});</a:t>
            </a:r>
            <a:endParaRPr/>
          </a:p>
        </p:txBody>
      </p:sp>
      <p:sp>
        <p:nvSpPr>
          <p:cNvPr id="717" name="Google Shape;717;p9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 fields in nested objects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 array with </a:t>
            </a:r>
            <a:r>
              <a:rPr lang="en">
                <a:highlight>
                  <a:srgbClr val="B6D7A8"/>
                </a:highlight>
              </a:rPr>
              <a:t>arrayUnion</a:t>
            </a:r>
            <a:r>
              <a:rPr lang="en"/>
              <a:t> &amp; </a:t>
            </a:r>
            <a:r>
              <a:rPr lang="en">
                <a:highlight>
                  <a:srgbClr val="EA9999"/>
                </a:highlight>
              </a:rPr>
              <a:t>arrayRemove</a:t>
            </a:r>
            <a:endParaRPr>
              <a:highlight>
                <a:srgbClr val="EA9999"/>
              </a:highlight>
            </a:endParaRPr>
          </a:p>
        </p:txBody>
      </p:sp>
      <p:sp>
        <p:nvSpPr>
          <p:cNvPr id="723" name="Google Shape;723;p9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2200">
                <a:solidFill>
                  <a:srgbClr val="000080"/>
                </a:solidFill>
              </a:rPr>
              <a:t>let </a:t>
            </a:r>
            <a:r>
              <a:rPr lang="en" sz="2200">
                <a:solidFill>
                  <a:srgbClr val="458383"/>
                </a:solidFill>
              </a:rPr>
              <a:t>admin </a:t>
            </a:r>
            <a:r>
              <a:rPr lang="en" sz="2200">
                <a:solidFill>
                  <a:schemeClr val="dk1"/>
                </a:solidFill>
              </a:rPr>
              <a:t>= </a:t>
            </a:r>
            <a:r>
              <a:rPr i="1" lang="en" sz="2200">
                <a:solidFill>
                  <a:schemeClr val="dk1"/>
                </a:solidFill>
              </a:rPr>
              <a:t>require</a:t>
            </a:r>
            <a:r>
              <a:rPr lang="en" sz="2200">
                <a:solidFill>
                  <a:schemeClr val="dk1"/>
                </a:solidFill>
              </a:rPr>
              <a:t>(</a:t>
            </a:r>
            <a:r>
              <a:rPr b="1" lang="en" sz="2200">
                <a:solidFill>
                  <a:srgbClr val="008000"/>
                </a:solidFill>
              </a:rPr>
              <a:t>'firebase-admin'</a:t>
            </a: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b="1" lang="en" sz="2200">
                <a:solidFill>
                  <a:srgbClr val="000080"/>
                </a:solidFill>
              </a:rPr>
              <a:t>let </a:t>
            </a:r>
            <a:r>
              <a:rPr lang="en" sz="2200">
                <a:solidFill>
                  <a:srgbClr val="458383"/>
                </a:solidFill>
              </a:rPr>
              <a:t>washingtonRef </a:t>
            </a:r>
            <a:r>
              <a:rPr lang="en" sz="2200">
                <a:solidFill>
                  <a:schemeClr val="dk1"/>
                </a:solidFill>
              </a:rPr>
              <a:t>= </a:t>
            </a:r>
            <a:r>
              <a:rPr lang="en" sz="2200">
                <a:solidFill>
                  <a:srgbClr val="458383"/>
                </a:solidFill>
              </a:rPr>
              <a:t>db</a:t>
            </a:r>
            <a:r>
              <a:rPr lang="en" sz="2200">
                <a:solidFill>
                  <a:schemeClr val="dk1"/>
                </a:solidFill>
              </a:rPr>
              <a:t>.</a:t>
            </a:r>
            <a:r>
              <a:rPr lang="en" sz="2200">
                <a:solidFill>
                  <a:srgbClr val="7A7A43"/>
                </a:solidFill>
              </a:rPr>
              <a:t>collection</a:t>
            </a:r>
            <a:r>
              <a:rPr lang="en" sz="2200">
                <a:solidFill>
                  <a:schemeClr val="dk1"/>
                </a:solidFill>
              </a:rPr>
              <a:t>(</a:t>
            </a:r>
            <a:r>
              <a:rPr b="1" lang="en" sz="2200">
                <a:solidFill>
                  <a:srgbClr val="008000"/>
                </a:solidFill>
              </a:rPr>
              <a:t>'cities'</a:t>
            </a:r>
            <a:r>
              <a:rPr lang="en" sz="2200">
                <a:solidFill>
                  <a:schemeClr val="dk1"/>
                </a:solidFill>
              </a:rPr>
              <a:t>).</a:t>
            </a:r>
            <a:r>
              <a:rPr lang="en" sz="2200">
                <a:solidFill>
                  <a:srgbClr val="7A7A43"/>
                </a:solidFill>
              </a:rPr>
              <a:t>doc</a:t>
            </a:r>
            <a:r>
              <a:rPr lang="en" sz="2200">
                <a:solidFill>
                  <a:schemeClr val="dk1"/>
                </a:solidFill>
              </a:rPr>
              <a:t>(</a:t>
            </a:r>
            <a:r>
              <a:rPr b="1" lang="en" sz="2200">
                <a:solidFill>
                  <a:srgbClr val="008000"/>
                </a:solidFill>
              </a:rPr>
              <a:t>'DC'</a:t>
            </a: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i="1" lang="en" sz="2200">
                <a:solidFill>
                  <a:srgbClr val="808080"/>
                </a:solidFill>
              </a:rPr>
              <a:t>// Atomically add a new region to the "regions" array field.</a:t>
            </a:r>
            <a:endParaRPr i="1" sz="2200">
              <a:solidFill>
                <a:srgbClr val="808080"/>
              </a:solidFill>
            </a:endParaRPr>
          </a:p>
          <a:p>
            <a:pPr indent="0" lvl="0" marL="457200" rtl="0" algn="l">
              <a:spcBef>
                <a:spcPts val="0"/>
              </a:spcBef>
              <a:spcAft>
                <a:spcPts val="0"/>
              </a:spcAft>
              <a:buClr>
                <a:schemeClr val="dk1"/>
              </a:buClr>
              <a:buSzPts val="1100"/>
              <a:buFont typeface="Arial"/>
              <a:buNone/>
            </a:pPr>
            <a:r>
              <a:rPr b="1" lang="en" sz="2200">
                <a:solidFill>
                  <a:srgbClr val="000080"/>
                </a:solidFill>
              </a:rPr>
              <a:t>let </a:t>
            </a:r>
            <a:r>
              <a:rPr lang="en" sz="2200">
                <a:solidFill>
                  <a:srgbClr val="458383"/>
                </a:solidFill>
              </a:rPr>
              <a:t>arrUnion </a:t>
            </a:r>
            <a:r>
              <a:rPr lang="en" sz="2200">
                <a:solidFill>
                  <a:schemeClr val="dk1"/>
                </a:solidFill>
              </a:rPr>
              <a:t>= </a:t>
            </a:r>
            <a:r>
              <a:rPr lang="en" sz="2200">
                <a:solidFill>
                  <a:srgbClr val="458383"/>
                </a:solidFill>
              </a:rPr>
              <a:t>washingtonRef</a:t>
            </a:r>
            <a:r>
              <a:rPr lang="en" sz="2200">
                <a:solidFill>
                  <a:schemeClr val="dk1"/>
                </a:solidFill>
              </a:rPr>
              <a:t>.</a:t>
            </a:r>
            <a:r>
              <a:rPr lang="en" sz="2200">
                <a:solidFill>
                  <a:srgbClr val="7A7A43"/>
                </a:solidFill>
              </a:rPr>
              <a:t>update</a:t>
            </a: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lang="en" sz="2200">
                <a:solidFill>
                  <a:schemeClr val="dk1"/>
                </a:solidFill>
              </a:rPr>
              <a:t>   </a:t>
            </a:r>
            <a:r>
              <a:rPr b="1" lang="en" sz="2200">
                <a:solidFill>
                  <a:srgbClr val="660E7A"/>
                </a:solidFill>
              </a:rPr>
              <a:t>regions</a:t>
            </a:r>
            <a:r>
              <a:rPr lang="en" sz="2200">
                <a:solidFill>
                  <a:schemeClr val="dk1"/>
                </a:solidFill>
              </a:rPr>
              <a:t>: </a:t>
            </a:r>
            <a:r>
              <a:rPr lang="en" sz="2200">
                <a:solidFill>
                  <a:srgbClr val="458383"/>
                </a:solidFill>
              </a:rPr>
              <a:t>admin</a:t>
            </a:r>
            <a:r>
              <a:rPr lang="en" sz="2200">
                <a:solidFill>
                  <a:schemeClr val="dk1"/>
                </a:solidFill>
              </a:rPr>
              <a:t>.</a:t>
            </a:r>
            <a:r>
              <a:rPr i="1" lang="en" sz="2200">
                <a:solidFill>
                  <a:schemeClr val="dk1"/>
                </a:solidFill>
              </a:rPr>
              <a:t>firestore</a:t>
            </a:r>
            <a:r>
              <a:rPr lang="en" sz="2200">
                <a:solidFill>
                  <a:schemeClr val="dk1"/>
                </a:solidFill>
              </a:rPr>
              <a:t>.FieldValue.</a:t>
            </a:r>
            <a:r>
              <a:rPr i="1" lang="en" sz="2200">
                <a:solidFill>
                  <a:schemeClr val="dk1"/>
                </a:solidFill>
                <a:highlight>
                  <a:srgbClr val="B6D7A8"/>
                </a:highlight>
              </a:rPr>
              <a:t>arrayUnion</a:t>
            </a:r>
            <a:r>
              <a:rPr lang="en" sz="2200">
                <a:solidFill>
                  <a:schemeClr val="dk1"/>
                </a:solidFill>
              </a:rPr>
              <a:t>(</a:t>
            </a:r>
            <a:r>
              <a:rPr b="1" lang="en" sz="2200">
                <a:solidFill>
                  <a:srgbClr val="008000"/>
                </a:solidFill>
              </a:rPr>
              <a:t>'greater_virginia'</a:t>
            </a: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i="1" lang="en" sz="2200">
                <a:solidFill>
                  <a:srgbClr val="808080"/>
                </a:solidFill>
              </a:rPr>
              <a:t>// Atomically remove a region from the "regions" array field.</a:t>
            </a:r>
            <a:endParaRPr i="1" sz="2200">
              <a:solidFill>
                <a:srgbClr val="808080"/>
              </a:solidFill>
            </a:endParaRPr>
          </a:p>
          <a:p>
            <a:pPr indent="0" lvl="0" marL="457200" rtl="0" algn="l">
              <a:spcBef>
                <a:spcPts val="0"/>
              </a:spcBef>
              <a:spcAft>
                <a:spcPts val="0"/>
              </a:spcAft>
              <a:buClr>
                <a:schemeClr val="dk1"/>
              </a:buClr>
              <a:buSzPts val="1100"/>
              <a:buFont typeface="Arial"/>
              <a:buNone/>
            </a:pPr>
            <a:r>
              <a:rPr b="1" lang="en" sz="2200">
                <a:solidFill>
                  <a:srgbClr val="000080"/>
                </a:solidFill>
              </a:rPr>
              <a:t>let </a:t>
            </a:r>
            <a:r>
              <a:rPr lang="en" sz="2200">
                <a:solidFill>
                  <a:srgbClr val="458383"/>
                </a:solidFill>
              </a:rPr>
              <a:t>arrRm </a:t>
            </a:r>
            <a:r>
              <a:rPr lang="en" sz="2200">
                <a:solidFill>
                  <a:schemeClr val="dk1"/>
                </a:solidFill>
              </a:rPr>
              <a:t>= </a:t>
            </a:r>
            <a:r>
              <a:rPr lang="en" sz="2200">
                <a:solidFill>
                  <a:srgbClr val="458383"/>
                </a:solidFill>
              </a:rPr>
              <a:t>washingtonRef</a:t>
            </a:r>
            <a:r>
              <a:rPr lang="en" sz="2200">
                <a:solidFill>
                  <a:schemeClr val="dk1"/>
                </a:solidFill>
              </a:rPr>
              <a:t>.</a:t>
            </a:r>
            <a:r>
              <a:rPr lang="en" sz="2200">
                <a:solidFill>
                  <a:srgbClr val="7A7A43"/>
                </a:solidFill>
              </a:rPr>
              <a:t>update</a:t>
            </a:r>
            <a:r>
              <a:rPr lang="en" sz="2200">
                <a:solidFill>
                  <a:schemeClr val="dk1"/>
                </a:solidFill>
              </a:rPr>
              <a:t>({</a:t>
            </a:r>
            <a:endParaRPr sz="2200">
              <a:solidFill>
                <a:schemeClr val="dk1"/>
              </a:solidFill>
            </a:endParaRPr>
          </a:p>
          <a:p>
            <a:pPr indent="0" lvl="0" marL="457200" rtl="0" algn="l">
              <a:spcBef>
                <a:spcPts val="0"/>
              </a:spcBef>
              <a:spcAft>
                <a:spcPts val="0"/>
              </a:spcAft>
              <a:buClr>
                <a:schemeClr val="dk1"/>
              </a:buClr>
              <a:buSzPts val="1100"/>
              <a:buFont typeface="Arial"/>
              <a:buNone/>
            </a:pPr>
            <a:r>
              <a:rPr lang="en" sz="2200">
                <a:solidFill>
                  <a:schemeClr val="dk1"/>
                </a:solidFill>
              </a:rPr>
              <a:t>   </a:t>
            </a:r>
            <a:r>
              <a:rPr b="1" lang="en" sz="2200">
                <a:solidFill>
                  <a:srgbClr val="660E7A"/>
                </a:solidFill>
              </a:rPr>
              <a:t>regions</a:t>
            </a:r>
            <a:r>
              <a:rPr lang="en" sz="2200">
                <a:solidFill>
                  <a:schemeClr val="dk1"/>
                </a:solidFill>
              </a:rPr>
              <a:t>: </a:t>
            </a:r>
            <a:r>
              <a:rPr lang="en" sz="2200">
                <a:solidFill>
                  <a:srgbClr val="458383"/>
                </a:solidFill>
              </a:rPr>
              <a:t>admin</a:t>
            </a:r>
            <a:r>
              <a:rPr lang="en" sz="2200">
                <a:solidFill>
                  <a:schemeClr val="dk1"/>
                </a:solidFill>
              </a:rPr>
              <a:t>.</a:t>
            </a:r>
            <a:r>
              <a:rPr i="1" lang="en" sz="2200">
                <a:solidFill>
                  <a:schemeClr val="dk1"/>
                </a:solidFill>
              </a:rPr>
              <a:t>firestore</a:t>
            </a:r>
            <a:r>
              <a:rPr lang="en" sz="2200">
                <a:solidFill>
                  <a:schemeClr val="dk1"/>
                </a:solidFill>
              </a:rPr>
              <a:t>.FieldValue.</a:t>
            </a:r>
            <a:r>
              <a:rPr i="1" lang="en" sz="2200">
                <a:solidFill>
                  <a:schemeClr val="dk1"/>
                </a:solidFill>
                <a:highlight>
                  <a:srgbClr val="EA9999"/>
                </a:highlight>
              </a:rPr>
              <a:t>arrayRemove</a:t>
            </a:r>
            <a:r>
              <a:rPr lang="en" sz="2200">
                <a:solidFill>
                  <a:schemeClr val="dk1"/>
                </a:solidFill>
              </a:rPr>
              <a:t>(</a:t>
            </a:r>
            <a:r>
              <a:rPr b="1" lang="en" sz="2200">
                <a:solidFill>
                  <a:srgbClr val="008000"/>
                </a:solidFill>
              </a:rPr>
              <a:t>'east_coast'</a:t>
            </a:r>
            <a:r>
              <a:rPr lang="en" sz="2200">
                <a:solidFill>
                  <a:schemeClr val="dk1"/>
                </a:solidFill>
              </a:rPr>
              <a:t>)</a:t>
            </a:r>
            <a:endParaRPr sz="2200">
              <a:solidFill>
                <a:schemeClr val="dk1"/>
              </a:solidFill>
            </a:endParaRPr>
          </a:p>
          <a:p>
            <a:pPr indent="0" lvl="0" marL="457200" rtl="0" algn="l">
              <a:spcBef>
                <a:spcPts val="0"/>
              </a:spcBef>
              <a:spcAft>
                <a:spcPts val="0"/>
              </a:spcAft>
              <a:buNone/>
            </a:pPr>
            <a:r>
              <a:rPr lang="en" sz="2200">
                <a:solidFill>
                  <a:schemeClr val="dk1"/>
                </a:solidFill>
              </a:rPr>
              <a:t>});</a:t>
            </a:r>
            <a:endParaRPr sz="22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0"/>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a:p>
            <a:pPr indent="0" lvl="0" marL="0" rtl="0" algn="ctr">
              <a:spcBef>
                <a:spcPts val="0"/>
              </a:spcBef>
              <a:spcAft>
                <a:spcPts val="0"/>
              </a:spcAft>
              <a:buNone/>
            </a:pPr>
            <a:r>
              <a:rPr lang="en" sz="8500"/>
              <a:t>create(), update()</a:t>
            </a:r>
            <a:endParaRPr sz="8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1"/>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Deleting</a:t>
            </a:r>
            <a:r>
              <a:rPr lang="en" sz="8500"/>
              <a:t> Data from Firestore with Node.js</a:t>
            </a:r>
            <a:endParaRPr sz="8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21"/>
          <p:cNvPicPr preferRelativeResize="0"/>
          <p:nvPr/>
        </p:nvPicPr>
        <p:blipFill>
          <a:blip r:embed="rId3">
            <a:alphaModFix/>
          </a:blip>
          <a:stretch>
            <a:fillRect/>
          </a:stretch>
        </p:blipFill>
        <p:spPr>
          <a:xfrm>
            <a:off x="-120579" y="0"/>
            <a:ext cx="5575161" cy="5143502"/>
          </a:xfrm>
          <a:prstGeom prst="rect">
            <a:avLst/>
          </a:prstGeom>
          <a:noFill/>
          <a:ln>
            <a:noFill/>
          </a:ln>
        </p:spPr>
      </p:pic>
      <p:pic>
        <p:nvPicPr>
          <p:cNvPr id="104" name="Google Shape;104;p21"/>
          <p:cNvPicPr preferRelativeResize="0"/>
          <p:nvPr/>
        </p:nvPicPr>
        <p:blipFill>
          <a:blip r:embed="rId4">
            <a:alphaModFix/>
          </a:blip>
          <a:stretch>
            <a:fillRect/>
          </a:stretch>
        </p:blipFill>
        <p:spPr>
          <a:xfrm>
            <a:off x="3689421" y="1143000"/>
            <a:ext cx="5575161" cy="5143502"/>
          </a:xfrm>
          <a:prstGeom prst="rect">
            <a:avLst/>
          </a:prstGeom>
          <a:noFill/>
          <a:ln>
            <a:noFill/>
          </a:ln>
        </p:spPr>
      </p:pic>
      <p:cxnSp>
        <p:nvCxnSpPr>
          <p:cNvPr id="105" name="Google Shape;105;p21"/>
          <p:cNvCxnSpPr/>
          <p:nvPr/>
        </p:nvCxnSpPr>
        <p:spPr>
          <a:xfrm rot="10800000">
            <a:off x="1885774" y="5278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06" name="Google Shape;106;p21"/>
          <p:cNvSpPr/>
          <p:nvPr/>
        </p:nvSpPr>
        <p:spPr>
          <a:xfrm>
            <a:off x="2372074" y="6760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1</a:t>
            </a:r>
            <a:endParaRPr b="1" sz="2400">
              <a:solidFill>
                <a:srgbClr val="FFFFFF"/>
              </a:solidFill>
            </a:endParaRPr>
          </a:p>
        </p:txBody>
      </p:sp>
      <p:cxnSp>
        <p:nvCxnSpPr>
          <p:cNvPr id="107" name="Google Shape;107;p21"/>
          <p:cNvCxnSpPr/>
          <p:nvPr/>
        </p:nvCxnSpPr>
        <p:spPr>
          <a:xfrm rot="10800000">
            <a:off x="1276174" y="2737677"/>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08" name="Google Shape;108;p21"/>
          <p:cNvSpPr/>
          <p:nvPr/>
        </p:nvSpPr>
        <p:spPr>
          <a:xfrm>
            <a:off x="1762474" y="2885877"/>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2</a:t>
            </a:r>
            <a:endParaRPr b="1" sz="2400">
              <a:solidFill>
                <a:srgbClr val="FFFFFF"/>
              </a:solidFill>
            </a:endParaRPr>
          </a:p>
        </p:txBody>
      </p:sp>
      <p:cxnSp>
        <p:nvCxnSpPr>
          <p:cNvPr id="109" name="Google Shape;109;p21"/>
          <p:cNvCxnSpPr/>
          <p:nvPr/>
        </p:nvCxnSpPr>
        <p:spPr>
          <a:xfrm rot="10800000">
            <a:off x="5828249" y="3269902"/>
            <a:ext cx="486300" cy="634800"/>
          </a:xfrm>
          <a:prstGeom prst="straightConnector1">
            <a:avLst/>
          </a:prstGeom>
          <a:noFill/>
          <a:ln cap="flat" cmpd="sng" w="76200">
            <a:solidFill>
              <a:schemeClr val="dk2"/>
            </a:solidFill>
            <a:prstDash val="solid"/>
            <a:round/>
            <a:headEnd len="med" w="med" type="none"/>
            <a:tailEnd len="med" w="med" type="triangle"/>
          </a:ln>
        </p:spPr>
      </p:cxnSp>
      <p:sp>
        <p:nvSpPr>
          <p:cNvPr id="110" name="Google Shape;110;p21"/>
          <p:cNvSpPr/>
          <p:nvPr/>
        </p:nvSpPr>
        <p:spPr>
          <a:xfrm>
            <a:off x="6314549" y="3418102"/>
            <a:ext cx="486300" cy="4866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3</a:t>
            </a:r>
            <a:endParaRPr b="1" sz="2400">
              <a:solidFill>
                <a:srgbClr val="FFFFFF"/>
              </a:solidFill>
            </a:endParaRPr>
          </a:p>
        </p:txBody>
      </p:sp>
      <p:sp>
        <p:nvSpPr>
          <p:cNvPr id="111" name="Google Shape;111;p21"/>
          <p:cNvSpPr/>
          <p:nvPr/>
        </p:nvSpPr>
        <p:spPr>
          <a:xfrm>
            <a:off x="5515425" y="340250"/>
            <a:ext cx="3038700" cy="1835700"/>
          </a:xfrm>
          <a:prstGeom prst="foldedCorner">
            <a:avLst>
              <a:gd fmla="val 16667" name="adj"/>
            </a:avLst>
          </a:prstGeom>
          <a:solidFill>
            <a:srgbClr val="FFD966"/>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Navigate to </a:t>
            </a:r>
            <a:r>
              <a:rPr lang="en" sz="2400" u="sng">
                <a:solidFill>
                  <a:schemeClr val="hlink"/>
                </a:solidFill>
                <a:latin typeface="Oswald"/>
                <a:ea typeface="Oswald"/>
                <a:cs typeface="Oswald"/>
                <a:sym typeface="Oswald"/>
                <a:hlinkClick r:id="rId5"/>
              </a:rPr>
              <a:t>firebase.google.com</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Get Started</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 sz="2400">
                <a:latin typeface="Oswald"/>
                <a:ea typeface="Oswald"/>
                <a:cs typeface="Oswald"/>
                <a:sym typeface="Oswald"/>
              </a:rPr>
              <a:t>Add project</a:t>
            </a:r>
            <a:endParaRPr sz="2400">
              <a:latin typeface="Oswald"/>
              <a:ea typeface="Oswald"/>
              <a:cs typeface="Oswald"/>
              <a:sym typeface="Oswa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2"/>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Delete documents</a:t>
            </a:r>
            <a:endParaRPr/>
          </a:p>
        </p:txBody>
      </p:sp>
      <p:sp>
        <p:nvSpPr>
          <p:cNvPr id="739" name="Google Shape;739;p102"/>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Delete documents</a:t>
            </a:r>
            <a:endParaRPr sz="3000"/>
          </a:p>
          <a:p>
            <a:pPr indent="0" lvl="0" marL="0" rtl="0" algn="l">
              <a:spcBef>
                <a:spcPts val="1600"/>
              </a:spcBef>
              <a:spcAft>
                <a:spcPts val="0"/>
              </a:spcAft>
              <a:buNone/>
            </a:pPr>
            <a:r>
              <a:rPr b="1" lang="en" sz="3000">
                <a:solidFill>
                  <a:srgbClr val="000080"/>
                </a:solidFill>
              </a:rPr>
              <a:t>let </a:t>
            </a:r>
            <a:r>
              <a:rPr lang="en" sz="3000">
                <a:solidFill>
                  <a:srgbClr val="458383"/>
                </a:solidFill>
              </a:rPr>
              <a:t>deleteDoc </a:t>
            </a:r>
            <a:r>
              <a:rPr lang="en" sz="3000">
                <a:solidFill>
                  <a:schemeClr val="dk1"/>
                </a:solidFill>
              </a:rPr>
              <a:t>=</a:t>
            </a:r>
            <a:endParaRPr sz="3000">
              <a:solidFill>
                <a:schemeClr val="dk1"/>
              </a:solidFill>
            </a:endParaRPr>
          </a:p>
          <a:p>
            <a:pPr indent="457200" lvl="0" marL="0" rtl="0" algn="l">
              <a:spcBef>
                <a:spcPts val="1600"/>
              </a:spcBef>
              <a:spcAft>
                <a:spcPts val="1600"/>
              </a:spcAft>
              <a:buNone/>
            </a:pPr>
            <a:r>
              <a:rPr lang="en" sz="3000">
                <a:solidFill>
                  <a:srgbClr val="458383"/>
                </a:solidFill>
              </a:rPr>
              <a:t>db</a:t>
            </a:r>
            <a:r>
              <a:rPr lang="en" sz="3000">
                <a:solidFill>
                  <a:schemeClr val="dk1"/>
                </a:solidFill>
              </a:rPr>
              <a:t>.</a:t>
            </a:r>
            <a:r>
              <a:rPr lang="en" sz="3000">
                <a:solidFill>
                  <a:srgbClr val="7A7A43"/>
                </a:solidFill>
              </a:rPr>
              <a:t>collection</a:t>
            </a:r>
            <a:r>
              <a:rPr lang="en" sz="3000">
                <a:solidFill>
                  <a:schemeClr val="dk1"/>
                </a:solidFill>
              </a:rPr>
              <a:t>(</a:t>
            </a:r>
            <a:r>
              <a:rPr b="1" lang="en" sz="3000">
                <a:solidFill>
                  <a:srgbClr val="008000"/>
                </a:solidFill>
              </a:rPr>
              <a:t>'cities'</a:t>
            </a:r>
            <a:r>
              <a:rPr lang="en" sz="3000">
                <a:solidFill>
                  <a:schemeClr val="dk1"/>
                </a:solidFill>
              </a:rPr>
              <a:t>).</a:t>
            </a:r>
            <a:r>
              <a:rPr lang="en" sz="3000">
                <a:solidFill>
                  <a:srgbClr val="7A7A43"/>
                </a:solidFill>
              </a:rPr>
              <a:t>doc</a:t>
            </a:r>
            <a:r>
              <a:rPr lang="en" sz="3000">
                <a:solidFill>
                  <a:schemeClr val="dk1"/>
                </a:solidFill>
              </a:rPr>
              <a:t>(</a:t>
            </a:r>
            <a:r>
              <a:rPr b="1" lang="en" sz="3000">
                <a:solidFill>
                  <a:srgbClr val="008000"/>
                </a:solidFill>
              </a:rPr>
              <a:t>'DC'</a:t>
            </a:r>
            <a:r>
              <a:rPr lang="en" sz="3000">
                <a:solidFill>
                  <a:schemeClr val="dk1"/>
                </a:solidFill>
              </a:rPr>
              <a:t>).</a:t>
            </a:r>
            <a:r>
              <a:rPr lang="en" sz="3000">
                <a:solidFill>
                  <a:srgbClr val="7A7A43"/>
                </a:solidFill>
              </a:rPr>
              <a:t>delete</a:t>
            </a:r>
            <a:r>
              <a:rPr lang="en" sz="3000">
                <a:solidFill>
                  <a:schemeClr val="dk1"/>
                </a:solidFill>
              </a:rPr>
              <a:t>();</a:t>
            </a:r>
            <a:endParaRPr sz="3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3"/>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Delete fields</a:t>
            </a:r>
            <a:endParaRPr/>
          </a:p>
        </p:txBody>
      </p:sp>
      <p:sp>
        <p:nvSpPr>
          <p:cNvPr id="745" name="Google Shape;745;p103"/>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To delete specific fields from a document, use the FieldValue.delete() method when you update a document:</a:t>
            </a:r>
            <a:endParaRPr sz="2500"/>
          </a:p>
          <a:p>
            <a:pPr indent="0" lvl="0" marL="0" rtl="0" algn="l">
              <a:spcBef>
                <a:spcPts val="1600"/>
              </a:spcBef>
              <a:spcAft>
                <a:spcPts val="0"/>
              </a:spcAft>
              <a:buClr>
                <a:schemeClr val="dk1"/>
              </a:buClr>
              <a:buSzPts val="1100"/>
              <a:buFont typeface="Arial"/>
              <a:buNone/>
            </a:pPr>
            <a:r>
              <a:rPr i="1" lang="en" sz="2500">
                <a:solidFill>
                  <a:srgbClr val="808080"/>
                </a:solidFill>
              </a:rPr>
              <a:t>// Get the `FieldValue` object</a:t>
            </a:r>
            <a:endParaRPr i="1" sz="2500">
              <a:solidFill>
                <a:srgbClr val="808080"/>
              </a:solidFill>
            </a:endParaRPr>
          </a:p>
          <a:p>
            <a:pPr indent="0" lvl="0" marL="0" rtl="0" algn="l">
              <a:spcBef>
                <a:spcPts val="0"/>
              </a:spcBef>
              <a:spcAft>
                <a:spcPts val="0"/>
              </a:spcAft>
              <a:buClr>
                <a:schemeClr val="dk1"/>
              </a:buClr>
              <a:buSzPts val="1100"/>
              <a:buFont typeface="Arial"/>
              <a:buNone/>
            </a:pPr>
            <a:r>
              <a:rPr b="1" lang="en" sz="2500">
                <a:solidFill>
                  <a:srgbClr val="000080"/>
                </a:solidFill>
              </a:rPr>
              <a:t>let </a:t>
            </a:r>
            <a:r>
              <a:rPr lang="en" sz="2500">
                <a:solidFill>
                  <a:srgbClr val="458383"/>
                </a:solidFill>
              </a:rPr>
              <a:t>FieldValue </a:t>
            </a:r>
            <a:r>
              <a:rPr lang="en" sz="2500">
                <a:solidFill>
                  <a:schemeClr val="dk1"/>
                </a:solidFill>
              </a:rPr>
              <a:t>= </a:t>
            </a:r>
            <a:r>
              <a:rPr i="1" lang="en" sz="2500">
                <a:solidFill>
                  <a:schemeClr val="dk1"/>
                </a:solidFill>
              </a:rPr>
              <a:t>require</a:t>
            </a:r>
            <a:r>
              <a:rPr lang="en" sz="2500">
                <a:solidFill>
                  <a:schemeClr val="dk1"/>
                </a:solidFill>
              </a:rPr>
              <a:t>(</a:t>
            </a:r>
            <a:r>
              <a:rPr b="1" lang="en" sz="2500">
                <a:solidFill>
                  <a:srgbClr val="008000"/>
                </a:solidFill>
              </a:rPr>
              <a:t>'firebase-admin'</a:t>
            </a:r>
            <a:r>
              <a:rPr lang="en" sz="2500">
                <a:solidFill>
                  <a:schemeClr val="dk1"/>
                </a:solidFill>
              </a:rPr>
              <a:t>).</a:t>
            </a:r>
            <a:r>
              <a:rPr i="1" lang="en" sz="2500">
                <a:solidFill>
                  <a:schemeClr val="dk1"/>
                </a:solidFill>
              </a:rPr>
              <a:t>firestore</a:t>
            </a:r>
            <a:r>
              <a:rPr lang="en" sz="2500">
                <a:solidFill>
                  <a:schemeClr val="dk1"/>
                </a:solidFill>
              </a:rPr>
              <a:t>.FieldValue;</a:t>
            </a:r>
            <a:endParaRPr sz="2500">
              <a:solidFill>
                <a:schemeClr val="dk1"/>
              </a:solidFill>
            </a:endParaRPr>
          </a:p>
          <a:p>
            <a:pPr indent="0" lvl="0" marL="0" rtl="0" algn="l">
              <a:spcBef>
                <a:spcPts val="0"/>
              </a:spcBef>
              <a:spcAft>
                <a:spcPts val="0"/>
              </a:spcAft>
              <a:buClr>
                <a:schemeClr val="dk1"/>
              </a:buClr>
              <a:buSzPts val="1100"/>
              <a:buFont typeface="Arial"/>
              <a:buNone/>
            </a:pPr>
            <a:r>
              <a:rPr i="1" lang="en" sz="2500">
                <a:solidFill>
                  <a:srgbClr val="808080"/>
                </a:solidFill>
              </a:rPr>
              <a:t>// Create a document reference</a:t>
            </a:r>
            <a:endParaRPr i="1" sz="2500">
              <a:solidFill>
                <a:srgbClr val="808080"/>
              </a:solidFill>
            </a:endParaRPr>
          </a:p>
          <a:p>
            <a:pPr indent="0" lvl="0" marL="0" rtl="0" algn="l">
              <a:spcBef>
                <a:spcPts val="0"/>
              </a:spcBef>
              <a:spcAft>
                <a:spcPts val="0"/>
              </a:spcAft>
              <a:buClr>
                <a:schemeClr val="dk1"/>
              </a:buClr>
              <a:buSzPts val="1100"/>
              <a:buFont typeface="Arial"/>
              <a:buNone/>
            </a:pPr>
            <a:r>
              <a:rPr b="1" lang="en" sz="2500">
                <a:solidFill>
                  <a:srgbClr val="000080"/>
                </a:solidFill>
              </a:rPr>
              <a:t>let </a:t>
            </a:r>
            <a:r>
              <a:rPr lang="en" sz="2500">
                <a:solidFill>
                  <a:srgbClr val="458383"/>
                </a:solidFill>
              </a:rPr>
              <a:t>cityRef </a:t>
            </a:r>
            <a:r>
              <a:rPr lang="en" sz="2500">
                <a:solidFill>
                  <a:schemeClr val="dk1"/>
                </a:solidFill>
              </a:rPr>
              <a:t>= </a:t>
            </a:r>
            <a:r>
              <a:rPr lang="en" sz="2500">
                <a:solidFill>
                  <a:srgbClr val="458383"/>
                </a:solidFill>
              </a:rPr>
              <a:t>db</a:t>
            </a:r>
            <a:r>
              <a:rPr lang="en" sz="2500">
                <a:solidFill>
                  <a:schemeClr val="dk1"/>
                </a:solidFill>
              </a:rPr>
              <a:t>.</a:t>
            </a:r>
            <a:r>
              <a:rPr lang="en" sz="2500">
                <a:solidFill>
                  <a:srgbClr val="7A7A43"/>
                </a:solidFill>
              </a:rPr>
              <a:t>collection</a:t>
            </a:r>
            <a:r>
              <a:rPr lang="en" sz="2500">
                <a:solidFill>
                  <a:schemeClr val="dk1"/>
                </a:solidFill>
              </a:rPr>
              <a:t>(</a:t>
            </a:r>
            <a:r>
              <a:rPr b="1" lang="en" sz="2500">
                <a:solidFill>
                  <a:srgbClr val="008000"/>
                </a:solidFill>
              </a:rPr>
              <a:t>'cities'</a:t>
            </a:r>
            <a:r>
              <a:rPr lang="en" sz="2500">
                <a:solidFill>
                  <a:schemeClr val="dk1"/>
                </a:solidFill>
              </a:rPr>
              <a:t>).</a:t>
            </a:r>
            <a:r>
              <a:rPr lang="en" sz="2500">
                <a:solidFill>
                  <a:srgbClr val="7A7A43"/>
                </a:solidFill>
              </a:rPr>
              <a:t>doc</a:t>
            </a:r>
            <a:r>
              <a:rPr lang="en" sz="2500">
                <a:solidFill>
                  <a:schemeClr val="dk1"/>
                </a:solidFill>
              </a:rPr>
              <a:t>(</a:t>
            </a:r>
            <a:r>
              <a:rPr b="1" lang="en" sz="2500">
                <a:solidFill>
                  <a:srgbClr val="008000"/>
                </a:solidFill>
              </a:rPr>
              <a:t>'BJ'</a:t>
            </a:r>
            <a:r>
              <a:rPr lang="en" sz="2500">
                <a:solidFill>
                  <a:schemeClr val="dk1"/>
                </a:solidFill>
              </a:rPr>
              <a:t>);</a:t>
            </a:r>
            <a:endParaRPr sz="2500">
              <a:solidFill>
                <a:schemeClr val="dk1"/>
              </a:solidFill>
            </a:endParaRPr>
          </a:p>
          <a:p>
            <a:pPr indent="0" lvl="0" marL="0" rtl="0" algn="l">
              <a:spcBef>
                <a:spcPts val="0"/>
              </a:spcBef>
              <a:spcAft>
                <a:spcPts val="0"/>
              </a:spcAft>
              <a:buClr>
                <a:schemeClr val="dk1"/>
              </a:buClr>
              <a:buSzPts val="1100"/>
              <a:buFont typeface="Arial"/>
              <a:buNone/>
            </a:pPr>
            <a:r>
              <a:rPr i="1" lang="en" sz="2500">
                <a:solidFill>
                  <a:srgbClr val="808080"/>
                </a:solidFill>
              </a:rPr>
              <a:t>// Remove the 'capital' field from the document</a:t>
            </a:r>
            <a:endParaRPr i="1" sz="2500">
              <a:solidFill>
                <a:srgbClr val="808080"/>
              </a:solidFill>
            </a:endParaRPr>
          </a:p>
          <a:p>
            <a:pPr indent="0" lvl="0" marL="0" rtl="0" algn="l">
              <a:spcBef>
                <a:spcPts val="0"/>
              </a:spcBef>
              <a:spcAft>
                <a:spcPts val="0"/>
              </a:spcAft>
              <a:buClr>
                <a:schemeClr val="dk1"/>
              </a:buClr>
              <a:buSzPts val="1100"/>
              <a:buFont typeface="Arial"/>
              <a:buNone/>
            </a:pPr>
            <a:r>
              <a:rPr b="1" lang="en" sz="2500">
                <a:solidFill>
                  <a:srgbClr val="000080"/>
                </a:solidFill>
              </a:rPr>
              <a:t>let </a:t>
            </a:r>
            <a:r>
              <a:rPr lang="en" sz="2500">
                <a:solidFill>
                  <a:srgbClr val="458383"/>
                </a:solidFill>
              </a:rPr>
              <a:t>removeCapital </a:t>
            </a:r>
            <a:r>
              <a:rPr lang="en" sz="2500">
                <a:solidFill>
                  <a:schemeClr val="dk1"/>
                </a:solidFill>
              </a:rPr>
              <a:t>= </a:t>
            </a:r>
            <a:r>
              <a:rPr lang="en" sz="2500">
                <a:solidFill>
                  <a:srgbClr val="458383"/>
                </a:solidFill>
              </a:rPr>
              <a:t>cityRef</a:t>
            </a:r>
            <a:r>
              <a:rPr lang="en" sz="2500">
                <a:solidFill>
                  <a:schemeClr val="dk1"/>
                </a:solidFill>
              </a:rPr>
              <a:t>.</a:t>
            </a:r>
            <a:r>
              <a:rPr lang="en" sz="2500">
                <a:solidFill>
                  <a:srgbClr val="7A7A43"/>
                </a:solidFill>
              </a:rPr>
              <a:t>update</a:t>
            </a:r>
            <a:r>
              <a:rPr lang="en" sz="2500">
                <a:solidFill>
                  <a:schemeClr val="dk1"/>
                </a:solidFill>
              </a:rPr>
              <a:t>({</a:t>
            </a:r>
            <a:endParaRPr sz="2500">
              <a:solidFill>
                <a:schemeClr val="dk1"/>
              </a:solidFill>
            </a:endParaRPr>
          </a:p>
          <a:p>
            <a:pPr indent="0" lvl="0" marL="0" rtl="0" algn="l">
              <a:spcBef>
                <a:spcPts val="0"/>
              </a:spcBef>
              <a:spcAft>
                <a:spcPts val="0"/>
              </a:spcAft>
              <a:buNone/>
            </a:pPr>
            <a:r>
              <a:rPr lang="en" sz="2500">
                <a:solidFill>
                  <a:schemeClr val="dk1"/>
                </a:solidFill>
              </a:rPr>
              <a:t>   </a:t>
            </a:r>
            <a:r>
              <a:rPr b="1" lang="en" sz="2500">
                <a:solidFill>
                  <a:srgbClr val="660E7A"/>
                </a:solidFill>
              </a:rPr>
              <a:t>capital</a:t>
            </a:r>
            <a:r>
              <a:rPr lang="en" sz="2500">
                <a:solidFill>
                  <a:schemeClr val="dk1"/>
                </a:solidFill>
              </a:rPr>
              <a:t>: </a:t>
            </a:r>
            <a:r>
              <a:rPr lang="en" sz="2500">
                <a:solidFill>
                  <a:srgbClr val="458383"/>
                </a:solidFill>
              </a:rPr>
              <a:t>FieldValue</a:t>
            </a:r>
            <a:r>
              <a:rPr lang="en" sz="2500">
                <a:solidFill>
                  <a:schemeClr val="dk1"/>
                </a:solidFill>
              </a:rPr>
              <a:t>.</a:t>
            </a:r>
            <a:r>
              <a:rPr i="1" lang="en" sz="2500">
                <a:solidFill>
                  <a:schemeClr val="dk1"/>
                </a:solidFill>
              </a:rPr>
              <a:t>delete</a:t>
            </a:r>
            <a:r>
              <a:rPr lang="en" sz="2500">
                <a:solidFill>
                  <a:schemeClr val="dk1"/>
                </a:solidFill>
              </a:rPr>
              <a:t>() });</a:t>
            </a:r>
            <a:endParaRPr sz="25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4"/>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Delete collections</a:t>
            </a:r>
            <a:endParaRPr/>
          </a:p>
        </p:txBody>
      </p:sp>
      <p:sp>
        <p:nvSpPr>
          <p:cNvPr id="751" name="Google Shape;751;p104"/>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delete an entire collection or subcollection in Cloud Firestore, retrieve all the documents within the collection or subcollection and delete them. If you have larger collections, you may want to delete the documents in smaller batches to avoid out-of-memory errors. Repeat the process until you've deleted the entire collection or subcollection.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5"/>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Delete data with the Firebase CLI</a:t>
            </a:r>
            <a:endParaRPr/>
          </a:p>
        </p:txBody>
      </p:sp>
      <p:sp>
        <p:nvSpPr>
          <p:cNvPr id="757" name="Google Shape;757;p105"/>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You can also use the Firebase CLI to delete documents and collections. Use the following command to delete data:</a:t>
            </a:r>
            <a:endParaRPr sz="3000"/>
          </a:p>
          <a:p>
            <a:pPr indent="0" lvl="0" marL="0" rtl="0" algn="l">
              <a:spcBef>
                <a:spcPts val="1600"/>
              </a:spcBef>
              <a:spcAft>
                <a:spcPts val="1600"/>
              </a:spcAft>
              <a:buNone/>
            </a:pPr>
            <a:r>
              <a:rPr lang="en" sz="3000">
                <a:solidFill>
                  <a:schemeClr val="dk1"/>
                </a:solidFill>
              </a:rPr>
              <a:t>firebase firestore:</a:t>
            </a:r>
            <a:r>
              <a:rPr b="1" lang="en" sz="3000">
                <a:solidFill>
                  <a:srgbClr val="000080"/>
                </a:solidFill>
              </a:rPr>
              <a:t>delete </a:t>
            </a:r>
            <a:r>
              <a:rPr lang="en" sz="3000">
                <a:solidFill>
                  <a:schemeClr val="dk1"/>
                </a:solidFill>
              </a:rPr>
              <a:t>[</a:t>
            </a:r>
            <a:r>
              <a:rPr b="1" i="1" lang="en" sz="3000">
                <a:solidFill>
                  <a:srgbClr val="660E7A"/>
                </a:solidFill>
              </a:rPr>
              <a:t>options</a:t>
            </a:r>
            <a:r>
              <a:rPr lang="en" sz="3000">
                <a:solidFill>
                  <a:schemeClr val="dk1"/>
                </a:solidFill>
              </a:rPr>
              <a:t>] &lt;&lt;</a:t>
            </a:r>
            <a:r>
              <a:rPr b="1" i="1" lang="en" sz="3000">
                <a:solidFill>
                  <a:srgbClr val="660E7A"/>
                </a:solidFill>
              </a:rPr>
              <a:t>path</a:t>
            </a:r>
            <a:r>
              <a:rPr lang="en" sz="3000">
                <a:solidFill>
                  <a:schemeClr val="dk1"/>
                </a:solidFill>
              </a:rPr>
              <a:t>&gt;&gt;</a:t>
            </a:r>
            <a:endParaRPr sz="3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6"/>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DEMO</a:t>
            </a:r>
            <a:endParaRPr sz="8500"/>
          </a:p>
          <a:p>
            <a:pPr indent="0" lvl="0" marL="0" rtl="0" algn="ctr">
              <a:spcBef>
                <a:spcPts val="0"/>
              </a:spcBef>
              <a:spcAft>
                <a:spcPts val="0"/>
              </a:spcAft>
              <a:buNone/>
            </a:pPr>
            <a:r>
              <a:rPr lang="en" sz="8500"/>
              <a:t>delete()</a:t>
            </a:r>
            <a:endParaRPr sz="85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7"/>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500"/>
              <a:t>Realtime Updates</a:t>
            </a:r>
            <a:r>
              <a:rPr lang="en" sz="8500"/>
              <a:t> from Firestore with Node.js</a:t>
            </a:r>
            <a:endParaRPr sz="85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8"/>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realtime updates with Cloud Firestore</a:t>
            </a:r>
            <a:endParaRPr/>
          </a:p>
        </p:txBody>
      </p:sp>
      <p:sp>
        <p:nvSpPr>
          <p:cNvPr id="773" name="Google Shape;773;p108"/>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You can listen to a document with the onSnapshot() method</a:t>
            </a:r>
            <a:endParaRPr sz="3000"/>
          </a:p>
          <a:p>
            <a:pPr indent="0" lvl="0" marL="0" rtl="0" algn="l">
              <a:spcBef>
                <a:spcPts val="1600"/>
              </a:spcBef>
              <a:spcAft>
                <a:spcPts val="0"/>
              </a:spcAft>
              <a:buNone/>
            </a:pPr>
            <a:r>
              <a:rPr lang="en" sz="3000"/>
              <a:t>An initial call using the callback you provide creates a document snapshot immediately with the current contents of the single document</a:t>
            </a:r>
            <a:endParaRPr sz="3000"/>
          </a:p>
          <a:p>
            <a:pPr indent="0" lvl="0" marL="0" rtl="0" algn="l">
              <a:spcBef>
                <a:spcPts val="1600"/>
              </a:spcBef>
              <a:spcAft>
                <a:spcPts val="1600"/>
              </a:spcAft>
              <a:buNone/>
            </a:pPr>
            <a:r>
              <a:rPr lang="en" sz="3000"/>
              <a:t>Then, each time the contents change, another call updates the document snapshot.</a:t>
            </a:r>
            <a:endParaRPr sz="3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9"/>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realtime updates in Node.js</a:t>
            </a:r>
            <a:endParaRPr/>
          </a:p>
        </p:txBody>
      </p:sp>
      <p:sp>
        <p:nvSpPr>
          <p:cNvPr id="779" name="Google Shape;779;p109"/>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Clr>
                <a:schemeClr val="dk1"/>
              </a:buClr>
              <a:buSzPts val="1100"/>
              <a:buFont typeface="Arial"/>
              <a:buNone/>
            </a:pPr>
            <a:r>
              <a:rPr b="1" lang="en">
                <a:solidFill>
                  <a:srgbClr val="000080"/>
                </a:solidFill>
              </a:rPr>
              <a:t>let </a:t>
            </a:r>
            <a:r>
              <a:rPr lang="en">
                <a:solidFill>
                  <a:srgbClr val="458383"/>
                </a:solidFill>
              </a:rPr>
              <a:t>doc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'cities'</a:t>
            </a:r>
            <a:r>
              <a:rPr lang="en">
                <a:solidFill>
                  <a:schemeClr val="dk1"/>
                </a:solidFill>
              </a:rPr>
              <a:t>).</a:t>
            </a:r>
            <a:r>
              <a:rPr lang="en">
                <a:solidFill>
                  <a:srgbClr val="7A7A43"/>
                </a:solidFill>
              </a:rPr>
              <a:t>doc</a:t>
            </a:r>
            <a:r>
              <a:rPr lang="en">
                <a:solidFill>
                  <a:schemeClr val="dk1"/>
                </a:solidFill>
              </a:rPr>
              <a:t>(</a:t>
            </a:r>
            <a:r>
              <a:rPr b="1" lang="en">
                <a:solidFill>
                  <a:srgbClr val="008000"/>
                </a:solidFill>
              </a:rPr>
              <a:t>'SF'</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observer </a:t>
            </a:r>
            <a:r>
              <a:rPr lang="en">
                <a:solidFill>
                  <a:schemeClr val="dk1"/>
                </a:solidFill>
              </a:rPr>
              <a:t>= </a:t>
            </a:r>
            <a:r>
              <a:rPr lang="en">
                <a:solidFill>
                  <a:srgbClr val="458383"/>
                </a:solidFill>
              </a:rPr>
              <a:t>doc</a:t>
            </a:r>
            <a:r>
              <a:rPr lang="en">
                <a:solidFill>
                  <a:schemeClr val="dk1"/>
                </a:solidFill>
              </a:rPr>
              <a:t>.</a:t>
            </a:r>
            <a:r>
              <a:rPr lang="en">
                <a:solidFill>
                  <a:srgbClr val="7A7A43"/>
                </a:solidFill>
              </a:rPr>
              <a:t>onSnapshot</a:t>
            </a:r>
            <a:r>
              <a:rPr lang="en">
                <a:solidFill>
                  <a:schemeClr val="dk1"/>
                </a:solidFill>
              </a:rPr>
              <a:t>(docSnapshot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`Received doc snapshot: </a:t>
            </a:r>
            <a:r>
              <a:rPr lang="en">
                <a:solidFill>
                  <a:schemeClr val="dk1"/>
                </a:solidFill>
              </a:rPr>
              <a:t>${docSnapshot}</a:t>
            </a:r>
            <a:r>
              <a:rPr b="1" lang="en">
                <a:solidFill>
                  <a:srgbClr val="008000"/>
                </a:solidFill>
              </a:rPr>
              <a:t>`</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i="1" lang="en">
                <a:solidFill>
                  <a:srgbClr val="808080"/>
                </a:solidFill>
              </a:rPr>
              <a:t>// ...</a:t>
            </a:r>
            <a:endParaRPr i="1">
              <a:solidFill>
                <a:srgbClr val="808080"/>
              </a:solidFill>
            </a:endParaRPr>
          </a:p>
          <a:p>
            <a:pPr indent="0" lvl="0" marL="0" rtl="0" algn="l">
              <a:spcBef>
                <a:spcPts val="0"/>
              </a:spcBef>
              <a:spcAft>
                <a:spcPts val="0"/>
              </a:spcAft>
              <a:buClr>
                <a:schemeClr val="dk1"/>
              </a:buClr>
              <a:buSzPts val="1100"/>
              <a:buFont typeface="Arial"/>
              <a:buNone/>
            </a:pPr>
            <a:r>
              <a:rPr lang="en">
                <a:solidFill>
                  <a:schemeClr val="dk1"/>
                </a:solidFill>
              </a:rPr>
              <a:t>}, err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`Encountered error: </a:t>
            </a:r>
            <a:r>
              <a:rPr lang="en">
                <a:solidFill>
                  <a:schemeClr val="dk1"/>
                </a:solidFill>
              </a:rPr>
              <a:t>${err}</a:t>
            </a:r>
            <a:r>
              <a:rPr b="1" lang="en">
                <a:solidFill>
                  <a:srgbClr val="008000"/>
                </a:solidFill>
              </a:rPr>
              <a:t>`</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0"/>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Listen to multiple documents in a collection</a:t>
            </a:r>
            <a:endParaRPr/>
          </a:p>
        </p:txBody>
      </p:sp>
      <p:sp>
        <p:nvSpPr>
          <p:cNvPr id="785" name="Google Shape;785;p110"/>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with documents, use onSnapshot() instead of get() to listen to the results of a query. This creates a query snapshot</a:t>
            </a:r>
            <a:endParaRPr/>
          </a:p>
          <a:p>
            <a:pPr indent="0" lvl="0" marL="0" rtl="0" algn="l">
              <a:spcBef>
                <a:spcPts val="1600"/>
              </a:spcBef>
              <a:spcAft>
                <a:spcPts val="0"/>
              </a:spcAft>
              <a:buClr>
                <a:schemeClr val="dk1"/>
              </a:buClr>
              <a:buSzPts val="1100"/>
              <a:buFont typeface="Arial"/>
              <a:buNone/>
            </a:pPr>
            <a:r>
              <a:rPr b="1" lang="en">
                <a:solidFill>
                  <a:srgbClr val="000080"/>
                </a:solidFill>
              </a:rPr>
              <a:t>let </a:t>
            </a:r>
            <a:r>
              <a:rPr lang="en">
                <a:solidFill>
                  <a:srgbClr val="458383"/>
                </a:solidFill>
              </a:rPr>
              <a:t>query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'cities'</a:t>
            </a:r>
            <a:r>
              <a:rPr lang="en">
                <a:solidFill>
                  <a:schemeClr val="dk1"/>
                </a:solidFill>
              </a:rPr>
              <a:t>).</a:t>
            </a:r>
            <a:r>
              <a:rPr lang="en">
                <a:solidFill>
                  <a:srgbClr val="7A7A43"/>
                </a:solidFill>
              </a:rPr>
              <a:t>where</a:t>
            </a:r>
            <a:r>
              <a:rPr lang="en">
                <a:solidFill>
                  <a:schemeClr val="dk1"/>
                </a:solidFill>
              </a:rPr>
              <a:t>(</a:t>
            </a:r>
            <a:r>
              <a:rPr b="1" lang="en">
                <a:solidFill>
                  <a:srgbClr val="008000"/>
                </a:solidFill>
              </a:rPr>
              <a:t>'state'</a:t>
            </a:r>
            <a:r>
              <a:rPr lang="en">
                <a:solidFill>
                  <a:schemeClr val="dk1"/>
                </a:solidFill>
              </a:rPr>
              <a:t>, </a:t>
            </a:r>
            <a:r>
              <a:rPr b="1" lang="en">
                <a:solidFill>
                  <a:srgbClr val="008000"/>
                </a:solidFill>
              </a:rPr>
              <a:t>'=='</a:t>
            </a:r>
            <a:r>
              <a:rPr lang="en">
                <a:solidFill>
                  <a:schemeClr val="dk1"/>
                </a:solidFill>
              </a:rPr>
              <a:t>, </a:t>
            </a:r>
            <a:r>
              <a:rPr b="1" lang="en">
                <a:solidFill>
                  <a:srgbClr val="008000"/>
                </a:solidFill>
              </a:rPr>
              <a:t>'CA'</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observer </a:t>
            </a:r>
            <a:r>
              <a:rPr lang="en">
                <a:solidFill>
                  <a:schemeClr val="dk1"/>
                </a:solidFill>
              </a:rPr>
              <a:t>= </a:t>
            </a:r>
            <a:r>
              <a:rPr lang="en">
                <a:solidFill>
                  <a:srgbClr val="458383"/>
                </a:solidFill>
              </a:rPr>
              <a:t>query</a:t>
            </a:r>
            <a:r>
              <a:rPr lang="en">
                <a:solidFill>
                  <a:schemeClr val="dk1"/>
                </a:solidFill>
              </a:rPr>
              <a:t>.</a:t>
            </a:r>
            <a:r>
              <a:rPr lang="en">
                <a:solidFill>
                  <a:srgbClr val="7A7A43"/>
                </a:solidFill>
              </a:rPr>
              <a:t>onSnapshot</a:t>
            </a:r>
            <a:r>
              <a:rPr lang="en">
                <a:solidFill>
                  <a:schemeClr val="dk1"/>
                </a:solidFill>
              </a:rPr>
              <a:t>(querySnapshot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`Received query snapshot of size </a:t>
            </a:r>
            <a:r>
              <a:rPr lang="en">
                <a:solidFill>
                  <a:schemeClr val="dk1"/>
                </a:solidFill>
              </a:rPr>
              <a:t>${querySnapshot.</a:t>
            </a:r>
            <a:r>
              <a:rPr b="1" lang="en">
                <a:solidFill>
                  <a:srgbClr val="660E7A"/>
                </a:solidFill>
              </a:rPr>
              <a:t>size</a:t>
            </a:r>
            <a:r>
              <a:rPr lang="en">
                <a:solidFill>
                  <a:schemeClr val="dk1"/>
                </a:solidFill>
              </a:rPr>
              <a:t>}</a:t>
            </a:r>
            <a:r>
              <a:rPr b="1" lang="en">
                <a:solidFill>
                  <a:srgbClr val="008000"/>
                </a:solidFill>
              </a:rPr>
              <a:t>`</a:t>
            </a:r>
            <a:r>
              <a:rPr lang="en">
                <a:solidFill>
                  <a:schemeClr val="dk1"/>
                </a:solidFill>
              </a:rPr>
              <a:t>);</a:t>
            </a:r>
            <a:endParaRPr i="1">
              <a:solidFill>
                <a:srgbClr val="808080"/>
              </a:solidFill>
            </a:endParaRPr>
          </a:p>
          <a:p>
            <a:pPr indent="0" lvl="0" marL="0" rtl="0" algn="l">
              <a:spcBef>
                <a:spcPts val="0"/>
              </a:spcBef>
              <a:spcAft>
                <a:spcPts val="0"/>
              </a:spcAft>
              <a:buClr>
                <a:schemeClr val="dk1"/>
              </a:buClr>
              <a:buSzPts val="1100"/>
              <a:buFont typeface="Arial"/>
              <a:buNone/>
            </a:pPr>
            <a:r>
              <a:rPr lang="en">
                <a:solidFill>
                  <a:schemeClr val="dk1"/>
                </a:solidFill>
              </a:rPr>
              <a:t>}, err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`Encountered error: </a:t>
            </a:r>
            <a:r>
              <a:rPr lang="en">
                <a:solidFill>
                  <a:schemeClr val="dk1"/>
                </a:solidFill>
              </a:rPr>
              <a:t>${err}</a:t>
            </a:r>
            <a:r>
              <a:rPr b="1" lang="en">
                <a:solidFill>
                  <a:srgbClr val="008000"/>
                </a:solidFill>
              </a:rPr>
              <a:t>`</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1"/>
          <p:cNvSpPr txBox="1"/>
          <p:nvPr>
            <p:ph type="title"/>
          </p:nvPr>
        </p:nvSpPr>
        <p:spPr>
          <a:xfrm>
            <a:off x="141225" y="140225"/>
            <a:ext cx="888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changes between snapshots</a:t>
            </a:r>
            <a:endParaRPr/>
          </a:p>
        </p:txBody>
      </p:sp>
      <p:sp>
        <p:nvSpPr>
          <p:cNvPr id="791" name="Google Shape;791;p111"/>
          <p:cNvSpPr txBox="1"/>
          <p:nvPr>
            <p:ph idx="1" type="body"/>
          </p:nvPr>
        </p:nvSpPr>
        <p:spPr>
          <a:xfrm>
            <a:off x="141225" y="917925"/>
            <a:ext cx="9002700" cy="4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0080"/>
                </a:solidFill>
              </a:rPr>
              <a:t>let </a:t>
            </a:r>
            <a:r>
              <a:rPr lang="en">
                <a:solidFill>
                  <a:srgbClr val="458383"/>
                </a:solidFill>
              </a:rPr>
              <a:t>observer </a:t>
            </a:r>
            <a:r>
              <a:rPr lang="en">
                <a:solidFill>
                  <a:schemeClr val="dk1"/>
                </a:solidFill>
              </a:rPr>
              <a:t>= </a:t>
            </a:r>
            <a:r>
              <a:rPr lang="en">
                <a:solidFill>
                  <a:srgbClr val="458383"/>
                </a:solidFill>
              </a:rPr>
              <a:t>db</a:t>
            </a:r>
            <a:r>
              <a:rPr lang="en">
                <a:solidFill>
                  <a:schemeClr val="dk1"/>
                </a:solidFill>
              </a:rPr>
              <a:t>.</a:t>
            </a:r>
            <a:r>
              <a:rPr lang="en">
                <a:solidFill>
                  <a:srgbClr val="7A7A43"/>
                </a:solidFill>
              </a:rPr>
              <a:t>collection</a:t>
            </a:r>
            <a:r>
              <a:rPr lang="en">
                <a:solidFill>
                  <a:schemeClr val="dk1"/>
                </a:solidFill>
              </a:rPr>
              <a:t>(</a:t>
            </a:r>
            <a:r>
              <a:rPr b="1" lang="en">
                <a:solidFill>
                  <a:srgbClr val="008000"/>
                </a:solidFill>
              </a:rPr>
              <a:t>'cities'</a:t>
            </a:r>
            <a:r>
              <a:rPr lang="en">
                <a:solidFill>
                  <a:schemeClr val="dk1"/>
                </a:solidFill>
              </a:rPr>
              <a:t>).</a:t>
            </a:r>
            <a:r>
              <a:rPr lang="en">
                <a:solidFill>
                  <a:srgbClr val="7A7A43"/>
                </a:solidFill>
              </a:rPr>
              <a:t>where</a:t>
            </a:r>
            <a:r>
              <a:rPr lang="en">
                <a:solidFill>
                  <a:schemeClr val="dk1"/>
                </a:solidFill>
              </a:rPr>
              <a:t>(</a:t>
            </a:r>
            <a:r>
              <a:rPr b="1" lang="en">
                <a:solidFill>
                  <a:srgbClr val="008000"/>
                </a:solidFill>
              </a:rPr>
              <a:t>'state'</a:t>
            </a:r>
            <a:r>
              <a:rPr lang="en">
                <a:solidFill>
                  <a:schemeClr val="dk1"/>
                </a:solidFill>
              </a:rPr>
              <a:t>, </a:t>
            </a:r>
            <a:r>
              <a:rPr b="1" lang="en">
                <a:solidFill>
                  <a:srgbClr val="008000"/>
                </a:solidFill>
              </a:rPr>
              <a:t>'=='</a:t>
            </a:r>
            <a:r>
              <a:rPr lang="en">
                <a:solidFill>
                  <a:schemeClr val="dk1"/>
                </a:solidFill>
              </a:rPr>
              <a:t>, </a:t>
            </a:r>
            <a:r>
              <a:rPr b="1" lang="en">
                <a:solidFill>
                  <a:srgbClr val="008000"/>
                </a:solidFill>
              </a:rPr>
              <a:t>'CA'</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lang="en">
                <a:solidFill>
                  <a:srgbClr val="7A7A43"/>
                </a:solidFill>
              </a:rPr>
              <a:t>onSnapshot</a:t>
            </a:r>
            <a:r>
              <a:rPr lang="en">
                <a:solidFill>
                  <a:schemeClr val="dk1"/>
                </a:solidFill>
              </a:rPr>
              <a:t>(querySnapshot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querySnapshot.</a:t>
            </a:r>
            <a:r>
              <a:rPr lang="en">
                <a:solidFill>
                  <a:srgbClr val="7A7A43"/>
                </a:solidFill>
              </a:rPr>
              <a:t>docChanges</a:t>
            </a:r>
            <a:r>
              <a:rPr lang="en">
                <a:solidFill>
                  <a:schemeClr val="dk1"/>
                </a:solidFill>
              </a:rPr>
              <a:t>().</a:t>
            </a:r>
            <a:r>
              <a:rPr lang="en">
                <a:solidFill>
                  <a:srgbClr val="7A7A43"/>
                </a:solidFill>
              </a:rPr>
              <a:t>forEach</a:t>
            </a:r>
            <a:r>
              <a:rPr lang="en">
                <a:solidFill>
                  <a:schemeClr val="dk1"/>
                </a:solidFill>
              </a:rPr>
              <a:t>(change =&gt;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rgbClr val="000080"/>
                </a:solidFill>
              </a:rPr>
              <a:t>if </a:t>
            </a:r>
            <a:r>
              <a:rPr lang="en">
                <a:solidFill>
                  <a:schemeClr val="dk1"/>
                </a:solidFill>
              </a:rPr>
              <a:t>(change.</a:t>
            </a:r>
            <a:r>
              <a:rPr b="1" lang="en">
                <a:solidFill>
                  <a:srgbClr val="660E7A"/>
                </a:solidFill>
              </a:rPr>
              <a:t>type </a:t>
            </a:r>
            <a:r>
              <a:rPr lang="en">
                <a:solidFill>
                  <a:schemeClr val="dk1"/>
                </a:solidFill>
              </a:rPr>
              <a:t>=== </a:t>
            </a:r>
            <a:r>
              <a:rPr b="1" lang="en">
                <a:solidFill>
                  <a:srgbClr val="008000"/>
                </a:solidFill>
              </a:rPr>
              <a:t>'added'</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'New city: '</a:t>
            </a:r>
            <a:r>
              <a:rPr lang="en">
                <a:solidFill>
                  <a:schemeClr val="dk1"/>
                </a:solidFill>
              </a:rPr>
              <a:t>, change.</a:t>
            </a:r>
            <a:r>
              <a:rPr b="1" lang="en">
                <a:solidFill>
                  <a:srgbClr val="660E7A"/>
                </a:solidFill>
              </a:rPr>
              <a:t>doc</a:t>
            </a:r>
            <a:r>
              <a:rPr lang="en">
                <a:solidFill>
                  <a:schemeClr val="dk1"/>
                </a:solidFill>
              </a:rPr>
              <a:t>.</a:t>
            </a:r>
            <a:r>
              <a:rPr lang="en">
                <a:solidFill>
                  <a:srgbClr val="7A7A43"/>
                </a:solidFill>
              </a:rPr>
              <a:t>data</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rgbClr val="000080"/>
                </a:solidFill>
              </a:rPr>
              <a:t>if </a:t>
            </a:r>
            <a:r>
              <a:rPr lang="en">
                <a:solidFill>
                  <a:schemeClr val="dk1"/>
                </a:solidFill>
              </a:rPr>
              <a:t>(change.</a:t>
            </a:r>
            <a:r>
              <a:rPr b="1" lang="en">
                <a:solidFill>
                  <a:srgbClr val="660E7A"/>
                </a:solidFill>
              </a:rPr>
              <a:t>type </a:t>
            </a:r>
            <a:r>
              <a:rPr lang="en">
                <a:solidFill>
                  <a:schemeClr val="dk1"/>
                </a:solidFill>
              </a:rPr>
              <a:t>=== </a:t>
            </a:r>
            <a:r>
              <a:rPr b="1" lang="en">
                <a:solidFill>
                  <a:srgbClr val="008000"/>
                </a:solidFill>
              </a:rPr>
              <a:t>'modified'</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'Modified city: '</a:t>
            </a:r>
            <a:r>
              <a:rPr lang="en">
                <a:solidFill>
                  <a:schemeClr val="dk1"/>
                </a:solidFill>
              </a:rPr>
              <a:t>, change.</a:t>
            </a:r>
            <a:r>
              <a:rPr b="1" lang="en">
                <a:solidFill>
                  <a:srgbClr val="660E7A"/>
                </a:solidFill>
              </a:rPr>
              <a:t>doc</a:t>
            </a:r>
            <a:r>
              <a:rPr lang="en">
                <a:solidFill>
                  <a:schemeClr val="dk1"/>
                </a:solidFill>
              </a:rPr>
              <a:t>.</a:t>
            </a:r>
            <a:r>
              <a:rPr lang="en">
                <a:solidFill>
                  <a:srgbClr val="7A7A43"/>
                </a:solidFill>
              </a:rPr>
              <a:t>data</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rgbClr val="000080"/>
                </a:solidFill>
              </a:rPr>
              <a:t>if </a:t>
            </a:r>
            <a:r>
              <a:rPr lang="en">
                <a:solidFill>
                  <a:schemeClr val="dk1"/>
                </a:solidFill>
              </a:rPr>
              <a:t>(change.</a:t>
            </a:r>
            <a:r>
              <a:rPr b="1" lang="en">
                <a:solidFill>
                  <a:srgbClr val="660E7A"/>
                </a:solidFill>
              </a:rPr>
              <a:t>type </a:t>
            </a:r>
            <a:r>
              <a:rPr lang="en">
                <a:solidFill>
                  <a:schemeClr val="dk1"/>
                </a:solidFill>
              </a:rPr>
              <a:t>=== </a:t>
            </a:r>
            <a:r>
              <a:rPr b="1" lang="en">
                <a:solidFill>
                  <a:srgbClr val="008000"/>
                </a:solidFill>
              </a:rPr>
              <a:t>'removed'</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i="1" lang="en">
                <a:solidFill>
                  <a:srgbClr val="660E7A"/>
                </a:solidFill>
              </a:rPr>
              <a:t>console</a:t>
            </a:r>
            <a:r>
              <a:rPr lang="en">
                <a:solidFill>
                  <a:schemeClr val="dk1"/>
                </a:solidFill>
              </a:rPr>
              <a:t>.</a:t>
            </a:r>
            <a:r>
              <a:rPr lang="en">
                <a:solidFill>
                  <a:srgbClr val="7A7A43"/>
                </a:solidFill>
              </a:rPr>
              <a:t>log</a:t>
            </a:r>
            <a:r>
              <a:rPr lang="en">
                <a:solidFill>
                  <a:schemeClr val="dk1"/>
                </a:solidFill>
              </a:rPr>
              <a:t>(</a:t>
            </a:r>
            <a:r>
              <a:rPr b="1" lang="en">
                <a:solidFill>
                  <a:srgbClr val="008000"/>
                </a:solidFill>
              </a:rPr>
              <a:t>'Removed city: '</a:t>
            </a:r>
            <a:r>
              <a:rPr lang="en">
                <a:solidFill>
                  <a:schemeClr val="dk1"/>
                </a:solidFill>
              </a:rPr>
              <a:t>, change.</a:t>
            </a:r>
            <a:r>
              <a:rPr b="1" lang="en">
                <a:solidFill>
                  <a:srgbClr val="660E7A"/>
                </a:solidFill>
              </a:rPr>
              <a:t>doc</a:t>
            </a:r>
            <a:r>
              <a:rPr lang="en">
                <a:solidFill>
                  <a:schemeClr val="dk1"/>
                </a:solidFill>
              </a:rPr>
              <a:t>.</a:t>
            </a:r>
            <a:r>
              <a:rPr lang="en">
                <a:solidFill>
                  <a:srgbClr val="7A7A43"/>
                </a:solidFill>
              </a:rPr>
              <a:t>data</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